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00" r:id="rId2"/>
    <p:sldId id="269" r:id="rId3"/>
    <p:sldId id="258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84" r:id="rId13"/>
    <p:sldId id="273" r:id="rId14"/>
    <p:sldId id="285" r:id="rId15"/>
    <p:sldId id="286" r:id="rId16"/>
    <p:sldId id="270" r:id="rId17"/>
    <p:sldId id="288" r:id="rId18"/>
    <p:sldId id="281" r:id="rId19"/>
    <p:sldId id="287" r:id="rId20"/>
    <p:sldId id="290" r:id="rId21"/>
    <p:sldId id="289" r:id="rId22"/>
    <p:sldId id="291" r:id="rId23"/>
    <p:sldId id="295" r:id="rId24"/>
    <p:sldId id="292" r:id="rId25"/>
    <p:sldId id="294" r:id="rId26"/>
    <p:sldId id="299" r:id="rId27"/>
    <p:sldId id="302" r:id="rId28"/>
    <p:sldId id="278" r:id="rId29"/>
    <p:sldId id="4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7A727-23B1-40D0-84C5-49BF6232026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8126151-48F2-47EE-B587-15B633C28B14}">
      <dgm:prSet/>
      <dgm:spPr/>
      <dgm:t>
        <a:bodyPr/>
        <a:lstStyle/>
        <a:p>
          <a:r>
            <a:rPr lang="en-US"/>
            <a:t>Populations increase rapidly and are cyclic</a:t>
          </a:r>
        </a:p>
      </dgm:t>
    </dgm:pt>
    <dgm:pt modelId="{1CBEB59D-E00C-4AF5-9CDC-66DC2F292237}" type="parTrans" cxnId="{44625C06-9312-4006-8529-D2E11454B493}">
      <dgm:prSet/>
      <dgm:spPr/>
      <dgm:t>
        <a:bodyPr/>
        <a:lstStyle/>
        <a:p>
          <a:endParaRPr lang="en-US"/>
        </a:p>
      </dgm:t>
    </dgm:pt>
    <dgm:pt modelId="{B5775E80-8049-46CD-BD85-2DA2F4CA9D77}" type="sibTrans" cxnId="{44625C06-9312-4006-8529-D2E11454B493}">
      <dgm:prSet/>
      <dgm:spPr/>
      <dgm:t>
        <a:bodyPr/>
        <a:lstStyle/>
        <a:p>
          <a:endParaRPr lang="en-US"/>
        </a:p>
      </dgm:t>
    </dgm:pt>
    <dgm:pt modelId="{6C817D80-BBF0-4365-A68D-0CA56C9A9C56}">
      <dgm:prSet/>
      <dgm:spPr/>
      <dgm:t>
        <a:bodyPr/>
        <a:lstStyle/>
        <a:p>
          <a:r>
            <a:rPr lang="en-US"/>
            <a:t>Populations can fluctuate dramatically from year to year</a:t>
          </a:r>
        </a:p>
      </dgm:t>
    </dgm:pt>
    <dgm:pt modelId="{C77D512D-2291-4158-B9EF-DF54C836A658}" type="parTrans" cxnId="{9BBAA56D-5267-4913-AE97-763E6F55409D}">
      <dgm:prSet/>
      <dgm:spPr/>
      <dgm:t>
        <a:bodyPr/>
        <a:lstStyle/>
        <a:p>
          <a:endParaRPr lang="en-US"/>
        </a:p>
      </dgm:t>
    </dgm:pt>
    <dgm:pt modelId="{67C98B55-0BAB-44CF-B618-58F21E547A12}" type="sibTrans" cxnId="{9BBAA56D-5267-4913-AE97-763E6F55409D}">
      <dgm:prSet/>
      <dgm:spPr/>
      <dgm:t>
        <a:bodyPr/>
        <a:lstStyle/>
        <a:p>
          <a:endParaRPr lang="en-US"/>
        </a:p>
      </dgm:t>
    </dgm:pt>
    <dgm:pt modelId="{98D1B4D4-2EA4-4A5E-9BC6-28A11447EC6A}">
      <dgm:prSet/>
      <dgm:spPr/>
      <dgm:t>
        <a:bodyPr/>
        <a:lstStyle/>
        <a:p>
          <a:r>
            <a:rPr lang="en-US"/>
            <a:t>Minor peak populations every 4-6 years</a:t>
          </a:r>
        </a:p>
      </dgm:t>
    </dgm:pt>
    <dgm:pt modelId="{4C31D20D-7CFD-4E10-8293-1AFA7F5638FE}" type="parTrans" cxnId="{C0CB5550-FA29-433E-B787-83047AE11B5B}">
      <dgm:prSet/>
      <dgm:spPr/>
      <dgm:t>
        <a:bodyPr/>
        <a:lstStyle/>
        <a:p>
          <a:endParaRPr lang="en-US"/>
        </a:p>
      </dgm:t>
    </dgm:pt>
    <dgm:pt modelId="{774CAF05-FF41-409F-A300-EC8CC5A88730}" type="sibTrans" cxnId="{C0CB5550-FA29-433E-B787-83047AE11B5B}">
      <dgm:prSet/>
      <dgm:spPr/>
      <dgm:t>
        <a:bodyPr/>
        <a:lstStyle/>
        <a:p>
          <a:endParaRPr lang="en-US"/>
        </a:p>
      </dgm:t>
    </dgm:pt>
    <dgm:pt modelId="{05ECCF2C-CAED-4BB5-819C-B7DD29132478}">
      <dgm:prSet/>
      <dgm:spPr/>
      <dgm:t>
        <a:bodyPr/>
        <a:lstStyle/>
        <a:p>
          <a:r>
            <a:rPr lang="en-US"/>
            <a:t>Epidemic populations every 10-12 years</a:t>
          </a:r>
        </a:p>
      </dgm:t>
    </dgm:pt>
    <dgm:pt modelId="{50DB8E88-6F2A-4B69-BCEA-151D588B05BA}" type="parTrans" cxnId="{80939C90-C236-4D8E-AF43-BF1BB4E7C332}">
      <dgm:prSet/>
      <dgm:spPr/>
      <dgm:t>
        <a:bodyPr/>
        <a:lstStyle/>
        <a:p>
          <a:endParaRPr lang="en-US"/>
        </a:p>
      </dgm:t>
    </dgm:pt>
    <dgm:pt modelId="{E195C0CF-CA6D-4BC2-8983-1CD93D2B1DA8}" type="sibTrans" cxnId="{80939C90-C236-4D8E-AF43-BF1BB4E7C332}">
      <dgm:prSet/>
      <dgm:spPr/>
      <dgm:t>
        <a:bodyPr/>
        <a:lstStyle/>
        <a:p>
          <a:endParaRPr lang="en-US"/>
        </a:p>
      </dgm:t>
    </dgm:pt>
    <dgm:pt modelId="{0CF49DFC-980D-42B3-AE61-A5D2EAF16EF1}">
      <dgm:prSet/>
      <dgm:spPr/>
      <dgm:t>
        <a:bodyPr/>
        <a:lstStyle/>
        <a:p>
          <a:r>
            <a:rPr lang="en-US"/>
            <a:t>Population explosions generally only last about a year</a:t>
          </a:r>
        </a:p>
      </dgm:t>
    </dgm:pt>
    <dgm:pt modelId="{40627A2C-B97B-4C67-BCD1-3C355D230156}" type="parTrans" cxnId="{8244C6A1-6329-49F4-857D-C304D78D658B}">
      <dgm:prSet/>
      <dgm:spPr/>
      <dgm:t>
        <a:bodyPr/>
        <a:lstStyle/>
        <a:p>
          <a:endParaRPr lang="en-US"/>
        </a:p>
      </dgm:t>
    </dgm:pt>
    <dgm:pt modelId="{CF2AA4BB-B01E-4B8B-A1B0-932857718A81}" type="sibTrans" cxnId="{8244C6A1-6329-49F4-857D-C304D78D658B}">
      <dgm:prSet/>
      <dgm:spPr/>
      <dgm:t>
        <a:bodyPr/>
        <a:lstStyle/>
        <a:p>
          <a:endParaRPr lang="en-US"/>
        </a:p>
      </dgm:t>
    </dgm:pt>
    <dgm:pt modelId="{F4FE21C5-5AE1-4828-92D4-3AA3D5FFD58B}" type="pres">
      <dgm:prSet presAssocID="{3A67A727-23B1-40D0-84C5-49BF62320267}" presName="diagram" presStyleCnt="0">
        <dgm:presLayoutVars>
          <dgm:dir/>
          <dgm:resizeHandles val="exact"/>
        </dgm:presLayoutVars>
      </dgm:prSet>
      <dgm:spPr/>
    </dgm:pt>
    <dgm:pt modelId="{BD9F9976-F139-4402-B40A-0180764587D1}" type="pres">
      <dgm:prSet presAssocID="{78126151-48F2-47EE-B587-15B633C28B14}" presName="arrow" presStyleLbl="node1" presStyleIdx="0" presStyleCnt="5">
        <dgm:presLayoutVars>
          <dgm:bulletEnabled val="1"/>
        </dgm:presLayoutVars>
      </dgm:prSet>
      <dgm:spPr/>
    </dgm:pt>
    <dgm:pt modelId="{81920F15-F346-463F-A624-7C5CED4BB387}" type="pres">
      <dgm:prSet presAssocID="{6C817D80-BBF0-4365-A68D-0CA56C9A9C56}" presName="arrow" presStyleLbl="node1" presStyleIdx="1" presStyleCnt="5">
        <dgm:presLayoutVars>
          <dgm:bulletEnabled val="1"/>
        </dgm:presLayoutVars>
      </dgm:prSet>
      <dgm:spPr/>
    </dgm:pt>
    <dgm:pt modelId="{11A221EA-581F-4756-82ED-EAA04520DC24}" type="pres">
      <dgm:prSet presAssocID="{98D1B4D4-2EA4-4A5E-9BC6-28A11447EC6A}" presName="arrow" presStyleLbl="node1" presStyleIdx="2" presStyleCnt="5">
        <dgm:presLayoutVars>
          <dgm:bulletEnabled val="1"/>
        </dgm:presLayoutVars>
      </dgm:prSet>
      <dgm:spPr/>
    </dgm:pt>
    <dgm:pt modelId="{C9B78A09-3A6E-4720-B9AA-39F7C72DEF00}" type="pres">
      <dgm:prSet presAssocID="{05ECCF2C-CAED-4BB5-819C-B7DD29132478}" presName="arrow" presStyleLbl="node1" presStyleIdx="3" presStyleCnt="5">
        <dgm:presLayoutVars>
          <dgm:bulletEnabled val="1"/>
        </dgm:presLayoutVars>
      </dgm:prSet>
      <dgm:spPr/>
    </dgm:pt>
    <dgm:pt modelId="{35198F2B-97EF-417A-B290-444034EADA86}" type="pres">
      <dgm:prSet presAssocID="{0CF49DFC-980D-42B3-AE61-A5D2EAF16EF1}" presName="arrow" presStyleLbl="node1" presStyleIdx="4" presStyleCnt="5">
        <dgm:presLayoutVars>
          <dgm:bulletEnabled val="1"/>
        </dgm:presLayoutVars>
      </dgm:prSet>
      <dgm:spPr/>
    </dgm:pt>
  </dgm:ptLst>
  <dgm:cxnLst>
    <dgm:cxn modelId="{44625C06-9312-4006-8529-D2E11454B493}" srcId="{3A67A727-23B1-40D0-84C5-49BF62320267}" destId="{78126151-48F2-47EE-B587-15B633C28B14}" srcOrd="0" destOrd="0" parTransId="{1CBEB59D-E00C-4AF5-9CDC-66DC2F292237}" sibTransId="{B5775E80-8049-46CD-BD85-2DA2F4CA9D77}"/>
    <dgm:cxn modelId="{83A2D22C-D30F-4D8F-BD31-3BB5D18363FE}" type="presOf" srcId="{05ECCF2C-CAED-4BB5-819C-B7DD29132478}" destId="{C9B78A09-3A6E-4720-B9AA-39F7C72DEF00}" srcOrd="0" destOrd="0" presId="urn:microsoft.com/office/officeart/2005/8/layout/arrow5"/>
    <dgm:cxn modelId="{9BBAA56D-5267-4913-AE97-763E6F55409D}" srcId="{3A67A727-23B1-40D0-84C5-49BF62320267}" destId="{6C817D80-BBF0-4365-A68D-0CA56C9A9C56}" srcOrd="1" destOrd="0" parTransId="{C77D512D-2291-4158-B9EF-DF54C836A658}" sibTransId="{67C98B55-0BAB-44CF-B618-58F21E547A12}"/>
    <dgm:cxn modelId="{C0CB5550-FA29-433E-B787-83047AE11B5B}" srcId="{3A67A727-23B1-40D0-84C5-49BF62320267}" destId="{98D1B4D4-2EA4-4A5E-9BC6-28A11447EC6A}" srcOrd="2" destOrd="0" parTransId="{4C31D20D-7CFD-4E10-8293-1AFA7F5638FE}" sibTransId="{774CAF05-FF41-409F-A300-EC8CC5A88730}"/>
    <dgm:cxn modelId="{80939C90-C236-4D8E-AF43-BF1BB4E7C332}" srcId="{3A67A727-23B1-40D0-84C5-49BF62320267}" destId="{05ECCF2C-CAED-4BB5-819C-B7DD29132478}" srcOrd="3" destOrd="0" parTransId="{50DB8E88-6F2A-4B69-BCEA-151D588B05BA}" sibTransId="{E195C0CF-CA6D-4BC2-8983-1CD93D2B1DA8}"/>
    <dgm:cxn modelId="{956F5E97-72AF-494E-8930-1893AD62D778}" type="presOf" srcId="{0CF49DFC-980D-42B3-AE61-A5D2EAF16EF1}" destId="{35198F2B-97EF-417A-B290-444034EADA86}" srcOrd="0" destOrd="0" presId="urn:microsoft.com/office/officeart/2005/8/layout/arrow5"/>
    <dgm:cxn modelId="{8244C6A1-6329-49F4-857D-C304D78D658B}" srcId="{3A67A727-23B1-40D0-84C5-49BF62320267}" destId="{0CF49DFC-980D-42B3-AE61-A5D2EAF16EF1}" srcOrd="4" destOrd="0" parTransId="{40627A2C-B97B-4C67-BCD1-3C355D230156}" sibTransId="{CF2AA4BB-B01E-4B8B-A1B0-932857718A81}"/>
    <dgm:cxn modelId="{FCBE92B5-CD99-45BE-BEC5-8B2E8BCA0FCE}" type="presOf" srcId="{6C817D80-BBF0-4365-A68D-0CA56C9A9C56}" destId="{81920F15-F346-463F-A624-7C5CED4BB387}" srcOrd="0" destOrd="0" presId="urn:microsoft.com/office/officeart/2005/8/layout/arrow5"/>
    <dgm:cxn modelId="{F67DF7BB-5785-4380-A76B-88109F37C3E5}" type="presOf" srcId="{98D1B4D4-2EA4-4A5E-9BC6-28A11447EC6A}" destId="{11A221EA-581F-4756-82ED-EAA04520DC24}" srcOrd="0" destOrd="0" presId="urn:microsoft.com/office/officeart/2005/8/layout/arrow5"/>
    <dgm:cxn modelId="{9804D2F4-CBBB-451C-B355-0770F6256420}" type="presOf" srcId="{3A67A727-23B1-40D0-84C5-49BF62320267}" destId="{F4FE21C5-5AE1-4828-92D4-3AA3D5FFD58B}" srcOrd="0" destOrd="0" presId="urn:microsoft.com/office/officeart/2005/8/layout/arrow5"/>
    <dgm:cxn modelId="{C7C9DFF8-4DFB-4FE1-8F5E-76AB8639F723}" type="presOf" srcId="{78126151-48F2-47EE-B587-15B633C28B14}" destId="{BD9F9976-F139-4402-B40A-0180764587D1}" srcOrd="0" destOrd="0" presId="urn:microsoft.com/office/officeart/2005/8/layout/arrow5"/>
    <dgm:cxn modelId="{5F18376E-7F37-46CC-A33B-CE46CEC66BAA}" type="presParOf" srcId="{F4FE21C5-5AE1-4828-92D4-3AA3D5FFD58B}" destId="{BD9F9976-F139-4402-B40A-0180764587D1}" srcOrd="0" destOrd="0" presId="urn:microsoft.com/office/officeart/2005/8/layout/arrow5"/>
    <dgm:cxn modelId="{2BA9F0D4-66D8-4AAE-8182-7A90A226AF3A}" type="presParOf" srcId="{F4FE21C5-5AE1-4828-92D4-3AA3D5FFD58B}" destId="{81920F15-F346-463F-A624-7C5CED4BB387}" srcOrd="1" destOrd="0" presId="urn:microsoft.com/office/officeart/2005/8/layout/arrow5"/>
    <dgm:cxn modelId="{89658E25-876E-42DD-B017-60EC680AFCDE}" type="presParOf" srcId="{F4FE21C5-5AE1-4828-92D4-3AA3D5FFD58B}" destId="{11A221EA-581F-4756-82ED-EAA04520DC24}" srcOrd="2" destOrd="0" presId="urn:microsoft.com/office/officeart/2005/8/layout/arrow5"/>
    <dgm:cxn modelId="{0156C18B-C932-46F0-AB9D-9738C5E5B019}" type="presParOf" srcId="{F4FE21C5-5AE1-4828-92D4-3AA3D5FFD58B}" destId="{C9B78A09-3A6E-4720-B9AA-39F7C72DEF00}" srcOrd="3" destOrd="0" presId="urn:microsoft.com/office/officeart/2005/8/layout/arrow5"/>
    <dgm:cxn modelId="{9C80329A-E316-4CB2-98D8-7A728D922BA9}" type="presParOf" srcId="{F4FE21C5-5AE1-4828-92D4-3AA3D5FFD58B}" destId="{35198F2B-97EF-417A-B290-444034EADA86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F9976-F139-4402-B40A-0180764587D1}">
      <dsp:nvSpPr>
        <dsp:cNvPr id="0" name=""/>
        <dsp:cNvSpPr/>
      </dsp:nvSpPr>
      <dsp:spPr>
        <a:xfrm>
          <a:off x="2181001" y="366"/>
          <a:ext cx="1657796" cy="165779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Populations increase rapidly and are cyclic</a:t>
          </a:r>
        </a:p>
      </dsp:txBody>
      <dsp:txXfrm>
        <a:off x="2595450" y="366"/>
        <a:ext cx="828898" cy="1367682"/>
      </dsp:txXfrm>
    </dsp:sp>
    <dsp:sp modelId="{81920F15-F346-463F-A624-7C5CED4BB387}">
      <dsp:nvSpPr>
        <dsp:cNvPr id="0" name=""/>
        <dsp:cNvSpPr/>
      </dsp:nvSpPr>
      <dsp:spPr>
        <a:xfrm rot="4320000">
          <a:off x="3574248" y="1012619"/>
          <a:ext cx="1657796" cy="165779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Populations can fluctuate dramatically from year to year</a:t>
          </a:r>
        </a:p>
      </dsp:txBody>
      <dsp:txXfrm rot="-5400000">
        <a:off x="3857262" y="1382243"/>
        <a:ext cx="1367682" cy="828898"/>
      </dsp:txXfrm>
    </dsp:sp>
    <dsp:sp modelId="{11A221EA-581F-4756-82ED-EAA04520DC24}">
      <dsp:nvSpPr>
        <dsp:cNvPr id="0" name=""/>
        <dsp:cNvSpPr/>
      </dsp:nvSpPr>
      <dsp:spPr>
        <a:xfrm rot="8640000">
          <a:off x="3042075" y="2650479"/>
          <a:ext cx="1657796" cy="165779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Minor peak populations every 4-6 years</a:t>
          </a:r>
        </a:p>
      </dsp:txBody>
      <dsp:txXfrm rot="10800000">
        <a:off x="3541786" y="2912890"/>
        <a:ext cx="828898" cy="1367682"/>
      </dsp:txXfrm>
    </dsp:sp>
    <dsp:sp modelId="{C9B78A09-3A6E-4720-B9AA-39F7C72DEF00}">
      <dsp:nvSpPr>
        <dsp:cNvPr id="0" name=""/>
        <dsp:cNvSpPr/>
      </dsp:nvSpPr>
      <dsp:spPr>
        <a:xfrm rot="12960000">
          <a:off x="1319927" y="2650479"/>
          <a:ext cx="1657796" cy="165779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Epidemic populations every 10-12 years</a:t>
          </a:r>
        </a:p>
      </dsp:txBody>
      <dsp:txXfrm rot="10800000">
        <a:off x="1649114" y="2912890"/>
        <a:ext cx="828898" cy="1367682"/>
      </dsp:txXfrm>
    </dsp:sp>
    <dsp:sp modelId="{35198F2B-97EF-417A-B290-444034EADA86}">
      <dsp:nvSpPr>
        <dsp:cNvPr id="0" name=""/>
        <dsp:cNvSpPr/>
      </dsp:nvSpPr>
      <dsp:spPr>
        <a:xfrm rot="17280000">
          <a:off x="787754" y="1012619"/>
          <a:ext cx="1657796" cy="165779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Population explosions generally only last about a year</a:t>
          </a:r>
        </a:p>
      </dsp:txBody>
      <dsp:txXfrm rot="5400000">
        <a:off x="794854" y="1382243"/>
        <a:ext cx="1367682" cy="828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51099-9D39-433D-BF2C-141856A0AEEE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361AD-1B20-451D-A5C0-C82903C2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1BDC1-0B40-45BB-A4CD-1395E509FE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91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2711E-0DB7-445A-A462-1701DC443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9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E344E-8EC5-4DBD-8C79-C301853D72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7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6E759-F066-46C5-B25E-3AB8702B69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9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F1DBD-D2DD-4E0D-9E11-D59FDF45F6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3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11382118" cy="39902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20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2E94-8F44-4427-BB9A-79036A41020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7A5-CA78-4566-9E7E-590516BFAC26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5927271"/>
            <a:ext cx="12192000" cy="941180"/>
            <a:chOff x="0" y="5927271"/>
            <a:chExt cx="9144000" cy="941180"/>
          </a:xfrm>
        </p:grpSpPr>
        <p:sp>
          <p:nvSpPr>
            <p:cNvPr id="6" name="Rectangle 5"/>
            <p:cNvSpPr/>
            <p:nvPr/>
          </p:nvSpPr>
          <p:spPr>
            <a:xfrm>
              <a:off x="0" y="5927271"/>
              <a:ext cx="9144000" cy="9411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" y="5989791"/>
              <a:ext cx="1197088" cy="8267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97207" y="6510764"/>
              <a:ext cx="4047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baseline="0" dirty="0"/>
                <a:t> 2015 by the </a:t>
              </a:r>
              <a:r>
                <a:rPr lang="en-US" sz="900" dirty="0"/>
                <a:t>University of Idaho and Idaho State Department of Agriculture PSEP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18" y="5991377"/>
              <a:ext cx="2256182" cy="825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4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152400"/>
            <a:ext cx="843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27200" y="1905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8800" y="1905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693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152400"/>
            <a:ext cx="843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7200" y="1905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800" y="1905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19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5974"/>
            <a:ext cx="3886200" cy="40758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7467600" y="1825625"/>
            <a:ext cx="3886200" cy="40561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2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766" y="178413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540491" y="178413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1527766" y="2692739"/>
            <a:ext cx="3868340" cy="31967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540491" y="2767397"/>
            <a:ext cx="3868340" cy="31308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6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2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41952" y="374822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75002" y="374822"/>
            <a:ext cx="4629150" cy="547769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8428" y="2040925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1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69537" y="276097"/>
            <a:ext cx="3270201" cy="1764827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201855" y="378943"/>
            <a:ext cx="5133041" cy="53750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269536" y="2040924"/>
            <a:ext cx="3270201" cy="3828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4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2E94-8F44-4427-BB9A-79036A41020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7A5-CA78-4566-9E7E-590516BFA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2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2E94-8F44-4427-BB9A-79036A41020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7A5-CA78-4566-9E7E-590516BFAC2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5927271"/>
            <a:ext cx="12192000" cy="941180"/>
            <a:chOff x="0" y="5927271"/>
            <a:chExt cx="9144000" cy="941180"/>
          </a:xfrm>
        </p:grpSpPr>
        <p:sp>
          <p:nvSpPr>
            <p:cNvPr id="8" name="Rectangle 7"/>
            <p:cNvSpPr/>
            <p:nvPr/>
          </p:nvSpPr>
          <p:spPr>
            <a:xfrm>
              <a:off x="0" y="5927271"/>
              <a:ext cx="9144000" cy="9411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" y="5989791"/>
              <a:ext cx="1197088" cy="8267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97207" y="6510764"/>
              <a:ext cx="4047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baseline="0" dirty="0"/>
                <a:t> 2015 by the </a:t>
              </a:r>
              <a:r>
                <a:rPr lang="en-US" sz="900" dirty="0"/>
                <a:t>University of Idaho and Idaho State Department of Agriculture PSEP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18" y="5991377"/>
              <a:ext cx="2256182" cy="825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44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2E94-8F44-4427-BB9A-79036A410209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717A5-CA78-4566-9E7E-590516BFAC2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5927271"/>
            <a:ext cx="12192000" cy="941180"/>
            <a:chOff x="0" y="5927271"/>
            <a:chExt cx="9144000" cy="941180"/>
          </a:xfrm>
        </p:grpSpPr>
        <p:sp>
          <p:nvSpPr>
            <p:cNvPr id="9" name="Rectangle 8"/>
            <p:cNvSpPr/>
            <p:nvPr/>
          </p:nvSpPr>
          <p:spPr>
            <a:xfrm>
              <a:off x="0" y="5927271"/>
              <a:ext cx="9144000" cy="9411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" y="5989791"/>
              <a:ext cx="1197088" cy="8267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97207" y="6510764"/>
              <a:ext cx="4047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baseline="0" dirty="0"/>
                <a:t> 2015 by the </a:t>
              </a:r>
              <a:r>
                <a:rPr lang="en-US" sz="900" dirty="0"/>
                <a:t>University of Idaho and Idaho State Department of Agriculture PSEP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18" y="5991377"/>
              <a:ext cx="2256182" cy="825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875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5927272"/>
            <a:ext cx="12192000" cy="941180"/>
            <a:chOff x="0" y="5927271"/>
            <a:chExt cx="9144000" cy="94118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5927271"/>
              <a:ext cx="9144000" cy="9411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" y="5989791"/>
              <a:ext cx="1197088" cy="8267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97207" y="6510764"/>
              <a:ext cx="4047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©</a:t>
              </a:r>
              <a:r>
                <a:rPr lang="en-US" sz="900" baseline="0" dirty="0"/>
                <a:t> 2018 by the </a:t>
              </a:r>
              <a:r>
                <a:rPr lang="en-US" sz="900" dirty="0"/>
                <a:t>University of Idaho and Idaho State Department of Agriculture PSEP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368" y="6091128"/>
              <a:ext cx="2256182" cy="613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47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2900" rtl="0" eaLnBrk="1" latinLnBrk="0" hangingPunct="1">
        <a:lnSpc>
          <a:spcPts val="3938"/>
        </a:lnSpc>
        <a:spcBef>
          <a:spcPct val="0"/>
        </a:spcBef>
        <a:buNone/>
        <a:defRPr lang="en-US" sz="3600" kern="1200" dirty="0" smtClean="0">
          <a:solidFill>
            <a:schemeClr val="tx1"/>
          </a:solidFill>
          <a:latin typeface="Franklin Gothic Heavy" panose="020B0903020102020204" pitchFamily="34" charset="0"/>
          <a:ea typeface="Franklin Gothic Heavy" panose="020B0903020102020204" pitchFamily="34" charset="0"/>
          <a:cs typeface="Franklin Gothic Heavy" panose="020B0903020102020204" pitchFamily="34" charset="0"/>
        </a:defRPr>
      </a:lvl1pPr>
    </p:titleStyle>
    <p:bodyStyle>
      <a:lvl1pPr marL="0" indent="0" algn="l" defTabSz="342900" rtl="0" eaLnBrk="1" latinLnBrk="0" hangingPunct="1">
        <a:lnSpc>
          <a:spcPts val="2438"/>
        </a:lnSpc>
        <a:spcBef>
          <a:spcPts val="375"/>
        </a:spcBef>
        <a:buFont typeface="Arial"/>
        <a:buNone/>
        <a:defRPr sz="225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171450" indent="0" algn="l" defTabSz="342900" rtl="0" eaLnBrk="1" latinLnBrk="0" hangingPunct="1">
        <a:lnSpc>
          <a:spcPct val="90000"/>
        </a:lnSpc>
        <a:spcBef>
          <a:spcPts val="188"/>
        </a:spcBef>
        <a:buFont typeface="Arial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0" algn="l" defTabSz="342900" rtl="0" eaLnBrk="1" latinLnBrk="0" hangingPunct="1">
        <a:lnSpc>
          <a:spcPct val="90000"/>
        </a:lnSpc>
        <a:spcBef>
          <a:spcPts val="188"/>
        </a:spcBef>
        <a:buFont typeface="Arial"/>
        <a:buNone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0" algn="l" defTabSz="342900" rtl="0" eaLnBrk="1" latinLnBrk="0" hangingPunct="1">
        <a:lnSpc>
          <a:spcPct val="90000"/>
        </a:lnSpc>
        <a:spcBef>
          <a:spcPts val="188"/>
        </a:spcBef>
        <a:buFont typeface="Arial"/>
        <a:buNone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342900" rtl="0" eaLnBrk="1" latinLnBrk="0" hangingPunct="1">
        <a:lnSpc>
          <a:spcPct val="90000"/>
        </a:lnSpc>
        <a:spcBef>
          <a:spcPts val="188"/>
        </a:spcBef>
        <a:buFont typeface="Arial"/>
        <a:buNone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tsonline.com/images/items/07143l1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volecontrol.com/pic_burrow_entrance_in_hardwood_mulch.html" TargetMode="External"/><Relationship Id="rId7" Type="http://schemas.openxmlformats.org/officeDocument/2006/relationships/hyperlink" Target="http://www.volecontrol.com/pic_meadow_vole_gras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hyperlink" Target="http://www.volecontrol.com/pic_Bait_Station_tent.html" TargetMode="Externa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CB4AA1.BF05325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45CD-BCBF-0D39-9516-564DC840A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MEADOW VOLES (Meadow Mice)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6D5F7-701C-E605-1F6B-1C2088CD82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vole2">
            <a:extLst>
              <a:ext uri="{FF2B5EF4-FFF2-40B4-BE49-F238E27FC236}">
                <a16:creationId xmlns:a16="http://schemas.microsoft.com/office/drawing/2014/main" id="{BEEE5FF2-EB0E-6A9B-563B-872590BE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231" y="2615730"/>
            <a:ext cx="5108578" cy="3324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03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52" y="2623459"/>
            <a:ext cx="4143895" cy="275566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58" y="2679570"/>
            <a:ext cx="3973484" cy="2643447"/>
          </a:xfr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7799" y="-294913"/>
            <a:ext cx="5679562" cy="320171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144" y="493144"/>
            <a:ext cx="5943600" cy="4957312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2478656" y="2238993"/>
            <a:ext cx="978408" cy="4846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76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353"/>
            <a:ext cx="10419272" cy="1656272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Vole Management:</a:t>
            </a:r>
            <a:br>
              <a:rPr lang="en-US" sz="4400" b="1" dirty="0"/>
            </a:br>
            <a:r>
              <a:rPr lang="en-US" sz="3100" b="1" dirty="0"/>
              <a:t>Monitor area for signs of feeding activity from early spring to late fall</a:t>
            </a:r>
            <a:br>
              <a:rPr lang="en-US" sz="3100" b="1" dirty="0"/>
            </a:b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287" y="2325958"/>
            <a:ext cx="5181600" cy="360039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Habitat Modification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Plant Protection/Barriers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Trapping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Baiting with Rodenticides</a:t>
            </a:r>
          </a:p>
        </p:txBody>
      </p:sp>
      <p:pic>
        <p:nvPicPr>
          <p:cNvPr id="6" name="Content Placeholder 5" descr="greatvol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8311"/>
            <a:ext cx="5181600" cy="34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026106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Habitat Modification—Reduce Vegetative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091" y="1825625"/>
            <a:ext cx="5467709" cy="40834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Mow or burn ditch banks, barrow pits, and fence lines.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Clear weeds and debris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Graze or mow alfalfa and pastures in the late fall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Plow, disk, rake, burn, and remove snow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Develop weed-free cultivated buffer strips around large acreages. 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This is an effective technique, if practical.</a:t>
            </a:r>
          </a:p>
        </p:txBody>
      </p:sp>
      <p:pic>
        <p:nvPicPr>
          <p:cNvPr id="5" name="Picture 16" descr="ignition mey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18053" y="2820916"/>
            <a:ext cx="4114800" cy="308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ts3.mm.bing.net/images/thumbnail.aspx?q=282011444518&amp;id=eb6e3b7ffe37773f36230e49875e3ef7&amp;url=http%3a%2f%2fupload.wikimedia.org%2fwikipedia%2fcommons%2fc%2fc1%2fPlowing_ecom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6106" y="1201003"/>
            <a:ext cx="2743200" cy="1680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59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Tree Protection/Barriers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8594"/>
            <a:ext cx="4209691" cy="4484299"/>
          </a:xfrm>
        </p:spPr>
        <p:txBody>
          <a:bodyPr>
            <a:normAutofit/>
          </a:bodyPr>
          <a:lstStyle/>
          <a:p>
            <a:r>
              <a:rPr lang="en-US" dirty="0"/>
              <a:t>Screens and wraps will protect young trees</a:t>
            </a:r>
          </a:p>
          <a:p>
            <a:endParaRPr lang="en-US" dirty="0"/>
          </a:p>
          <a:p>
            <a:r>
              <a:rPr lang="en-US" dirty="0"/>
              <a:t>Protection must be higher than the maximum snow depth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3/8” netted wire 6” above and below soil level will protect trees and shrubs</a:t>
            </a:r>
          </a:p>
          <a:p>
            <a:pPr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Difficult for large number of trees</a:t>
            </a:r>
          </a:p>
          <a:p>
            <a:pPr>
              <a:lnSpc>
                <a:spcPct val="120000"/>
              </a:lnSpc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C:\Program Files\Microsoft Office\Media\CntCD1\Photo1\j0178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8700" y="0"/>
            <a:ext cx="3543300" cy="2211098"/>
          </a:xfrm>
          <a:prstGeom prst="rect">
            <a:avLst/>
          </a:prstGeom>
          <a:noFill/>
        </p:spPr>
      </p:pic>
      <p:pic>
        <p:nvPicPr>
          <p:cNvPr id="5122" name="Picture 6" descr="vo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9690" y="1900541"/>
            <a:ext cx="3804249" cy="373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413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4327" y="700450"/>
            <a:ext cx="10515600" cy="2852737"/>
          </a:xfrm>
        </p:spPr>
        <p:txBody>
          <a:bodyPr/>
          <a:lstStyle/>
          <a:p>
            <a:r>
              <a:rPr lang="en-US" b="1" dirty="0"/>
              <a:t>Trapping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59323" y="3692318"/>
            <a:ext cx="10515600" cy="150018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Use of wooden mouse traps</a:t>
            </a:r>
          </a:p>
          <a:p>
            <a:r>
              <a:rPr lang="en-US" sz="2400" dirty="0">
                <a:solidFill>
                  <a:schemeClr val="tx1"/>
                </a:solidFill>
              </a:rPr>
              <a:t>Not practical for large infestations or large areas</a:t>
            </a:r>
          </a:p>
        </p:txBody>
      </p:sp>
    </p:spTree>
    <p:extLst>
      <p:ext uri="{BB962C8B-B14F-4D97-AF65-F5344CB8AC3E}">
        <p14:creationId xmlns:p14="http://schemas.microsoft.com/office/powerpoint/2010/main" val="96166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2102" y="123589"/>
            <a:ext cx="6692660" cy="98922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Baiting with Rodenticides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483743"/>
            <a:ext cx="5181600" cy="445123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Most effective management practice for large populations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a.	When habitat manipulation is not 				possible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b.	When extensive vole damage is present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Zinc phosphide can be applied as a broadcast treatment for some crops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Most effective in late fall, early winter, and spring when green vegetation is low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Use bait stations where non-target poisoning might be a concern</a:t>
            </a:r>
          </a:p>
        </p:txBody>
      </p:sp>
      <p:pic>
        <p:nvPicPr>
          <p:cNvPr id="7" name="Picture 2" descr="C:\Users\Danielle Gunn\AppData\Local\Microsoft\Windows\Temporary Internet Files\Content.Outlook\12NJNNM3\DSC_0009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63574" y="1559591"/>
            <a:ext cx="5891748" cy="3944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73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914400"/>
            <a:ext cx="4385310" cy="32842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 descr="Slide2"/>
          <p:cNvPicPr/>
          <p:nvPr/>
        </p:nvPicPr>
        <p:blipFill>
          <a:blip r:embed="rId3" cstate="print"/>
          <a:srcRect t="15199" b="16133"/>
          <a:stretch>
            <a:fillRect/>
          </a:stretch>
        </p:blipFill>
        <p:spPr bwMode="auto">
          <a:xfrm>
            <a:off x="3700780" y="4396740"/>
            <a:ext cx="4757420" cy="246126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934200" y="6248400"/>
            <a:ext cx="1524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Diagrams by Sherman Takatori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22860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Bait Station Construction</a:t>
            </a:r>
          </a:p>
        </p:txBody>
      </p:sp>
    </p:spTree>
    <p:extLst>
      <p:ext uri="{BB962C8B-B14F-4D97-AF65-F5344CB8AC3E}">
        <p14:creationId xmlns:p14="http://schemas.microsoft.com/office/powerpoint/2010/main" val="2857171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12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Rodenticide baits labeled for vole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/>
              <a:t>Zinc Phosphide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generation anticoagulants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b="1" dirty="0"/>
              <a:t>Natural products, repellents (homeowner use)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0907"/>
            <a:ext cx="5181600" cy="417799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6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262668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Zinc Phosphide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72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/>
              <a:t>Prozap</a:t>
            </a:r>
            <a:r>
              <a:rPr lang="en-US" dirty="0"/>
              <a:t>® and ZP AG®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Agricultural use products are RUP—need an applicator’s license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Some products are labeled for home and garden GUP—below ground or bait station applications only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Be sure to read the label for the product you plan to purchase and use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32" y="2386544"/>
            <a:ext cx="3188208" cy="1987296"/>
          </a:xfrm>
        </p:spPr>
      </p:pic>
      <p:pic>
        <p:nvPicPr>
          <p:cNvPr id="6" name="Picture 6" descr="Quick Rolled Oats">
            <a:hlinkClick r:id="rId3" tooltip="Quick Rolled Oats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81381" y="365127"/>
            <a:ext cx="2619375" cy="124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91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7"/>
            <a:ext cx="53340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Zinc Phosphide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07521" y="1152563"/>
            <a:ext cx="5588479" cy="45791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Broadcast applications allowed in sugar beet, barley, wheat, triticale, alfalfa, potato, dry bean, non-crop areas and rights-of-ways, and non-residential lawns.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place bait in runways or next to burrows, if not broadcasting.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Moisture activates zinc phosphide, rendering it ineffective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Voles feeding on the bait that do not die may become “bait shy”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Works very quickly, within 12 hours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Bury dead voles—wear gloves!</a:t>
            </a:r>
          </a:p>
          <a:p>
            <a:endParaRPr lang="en-US" dirty="0"/>
          </a:p>
        </p:txBody>
      </p:sp>
      <p:pic>
        <p:nvPicPr>
          <p:cNvPr id="8" name="Content Placeholder 7" descr="fieldvol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2147" y="1152564"/>
            <a:ext cx="51816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2621" y="0"/>
            <a:ext cx="10515600" cy="2660836"/>
          </a:xfrm>
        </p:spPr>
        <p:txBody>
          <a:bodyPr/>
          <a:lstStyle/>
          <a:p>
            <a:r>
              <a:rPr lang="en-US" dirty="0"/>
              <a:t>Thanks to the following for use of pictures: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2621" y="4261662"/>
            <a:ext cx="10243203" cy="1388289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Dr. Oliver </a:t>
            </a:r>
            <a:r>
              <a:rPr lang="en-US" sz="11200" dirty="0" err="1"/>
              <a:t>Neher</a:t>
            </a:r>
            <a:r>
              <a:rPr lang="en-US" sz="11200" dirty="0"/>
              <a:t>, TASCO</a:t>
            </a:r>
          </a:p>
          <a:p>
            <a:r>
              <a:rPr lang="en-US" sz="11200" dirty="0"/>
              <a:t>Danielle Gunn, UI Extension Educator</a:t>
            </a:r>
          </a:p>
          <a:p>
            <a:r>
              <a:rPr lang="en-US" sz="11200" dirty="0"/>
              <a:t>Dr. Glenn </a:t>
            </a:r>
            <a:r>
              <a:rPr lang="en-US" sz="11200" dirty="0" err="1"/>
              <a:t>Shewmaker</a:t>
            </a:r>
            <a:r>
              <a:rPr lang="en-US" sz="11200" dirty="0"/>
              <a:t>, UI Forage Specialist, retired</a:t>
            </a:r>
          </a:p>
          <a:p>
            <a:r>
              <a:rPr lang="en-US" sz="11200" dirty="0"/>
              <a:t>Sherman </a:t>
            </a:r>
            <a:r>
              <a:rPr lang="en-US" sz="11200" dirty="0" err="1"/>
              <a:t>Takatori</a:t>
            </a:r>
            <a:r>
              <a:rPr lang="en-US" sz="11200" dirty="0"/>
              <a:t>, ISDA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15012" y="1497385"/>
            <a:ext cx="7610496" cy="386323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Broadcast applications: 2 applications/year (20# max)</a:t>
            </a:r>
          </a:p>
          <a:p>
            <a:pPr marL="0" indent="0">
              <a:buNone/>
            </a:pPr>
            <a:endParaRPr lang="en-US" u="sng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Sugarbeet</a:t>
            </a:r>
            <a:r>
              <a:rPr lang="en-US" dirty="0"/>
              <a:t>=Do NOT apply within 30 days of harvest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Wheat, Barley &amp; Triticale=Do NOT apply within 50 days of harvest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Alfalfa=Apply shortly after cutting hay &amp; prior to next cutting with 2” growth. Cannot use alfalfa from treated area until it is harvested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Potato=Do NOT apply with 30 days of harvest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Dry bean=Do NOT apply with 30 days of harvest</a:t>
            </a:r>
          </a:p>
        </p:txBody>
      </p:sp>
      <p:pic>
        <p:nvPicPr>
          <p:cNvPr id="8" name="Picture 2" descr="http://ts1.mm.bing.net/images/thumbnail.aspx?q=69023504684&amp;id=5b3a30c790867956f62cab4da8716e1e&amp;index=ch1&amp;url=http%3a%2f%2fciscoseedsnews.com%2fimages%2frat-mouse-vole-bait-4l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91572" y="3461904"/>
            <a:ext cx="2488721" cy="2286512"/>
          </a:xfrm>
          <a:prstGeom prst="rect">
            <a:avLst/>
          </a:prstGeom>
          <a:noFill/>
        </p:spPr>
      </p:pic>
      <p:pic>
        <p:nvPicPr>
          <p:cNvPr id="9" name="Picture 2" descr="http://ts2.mm.bing.net/images/thumbnail.aspx?q=7047291321&amp;id=f7d645a6104a31ca5c451afc89486044&amp;index=ch1&amp;url=http%3a%2f%2fwww.royalsaskmuseum.ca%2feducation%2fKids_Domain%2fEncyclopedia%2fLife_Sciences%2fMammals%2fimages%2f300x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1200" y="949324"/>
            <a:ext cx="1752600" cy="1752601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7813375" y="1972651"/>
            <a:ext cx="1785668" cy="142344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A9F9C-3E6B-B555-3F89-1FEDCE2467C6}"/>
              </a:ext>
            </a:extLst>
          </p:cNvPr>
          <p:cNvSpPr txBox="1"/>
          <p:nvPr/>
        </p:nvSpPr>
        <p:spPr>
          <a:xfrm>
            <a:off x="838200" y="400594"/>
            <a:ext cx="776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Zinc Phosphide Labeled Uses for Crops</a:t>
            </a:r>
          </a:p>
        </p:txBody>
      </p:sp>
    </p:spTree>
    <p:extLst>
      <p:ext uri="{BB962C8B-B14F-4D97-AF65-F5344CB8AC3E}">
        <p14:creationId xmlns:p14="http://schemas.microsoft.com/office/powerpoint/2010/main" val="568256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5453743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Baiting Success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7849" y="1446738"/>
            <a:ext cx="5400259" cy="4730225"/>
          </a:xfrm>
        </p:spPr>
        <p:txBody>
          <a:bodyPr>
            <a:normAutofit/>
          </a:bodyPr>
          <a:lstStyle/>
          <a:p>
            <a:r>
              <a:rPr lang="en-US" sz="3600" dirty="0"/>
              <a:t>1.  Use fresh bait</a:t>
            </a:r>
          </a:p>
          <a:p>
            <a:r>
              <a:rPr lang="en-US" sz="3600" dirty="0"/>
              <a:t>2.  Pre-bait</a:t>
            </a:r>
          </a:p>
          <a:p>
            <a:pPr lvl="1"/>
            <a:r>
              <a:rPr lang="en-US" sz="3200" dirty="0"/>
              <a:t>a.	</a:t>
            </a:r>
            <a:r>
              <a:rPr lang="en-US" sz="2800" dirty="0"/>
              <a:t>Non-toxic bait</a:t>
            </a:r>
          </a:p>
          <a:p>
            <a:pPr lvl="1"/>
            <a:r>
              <a:rPr lang="en-US" sz="2800" dirty="0"/>
              <a:t>b.	Same size, shape, and 				formulation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r>
              <a:rPr lang="en-US" sz="3600" dirty="0"/>
              <a:t>May increase consumption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7046" name="Picture 6" descr="http://ts2.mm.bing.net/images/thumbnail.aspx?q=425957535769&amp;id=59f965e2b8e4ead52112710d3e63054d&amp;url=http://www.lonestarchinchilla.com/oa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8629" y="2387724"/>
            <a:ext cx="3907026" cy="3098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17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4400" b="1" dirty="0"/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6090"/>
            <a:ext cx="5181600" cy="399040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Does not accumulate in body tissues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Predators or scavengers are not likely to be affected by eating poisoned rodents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ZP Bait is an acute toxicant and is toxic to children, pets, birds, and other animals</a:t>
            </a:r>
            <a:endParaRPr lang="en-US" sz="2400" b="1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Store out of reach and use carefully to minimize access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http://ts1.mm.bing.net/images/thumbnail.aspx?q=16727350920&amp;id=e8660c048d298ab443e3ae856f8a0b50&amp;index=ch1&amp;url=http%3a%2f%2fshoyinka.files.wordpress.com%2f2008%2f09%2fcute-puppy-dog-wallpap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2914" y="2830284"/>
            <a:ext cx="2743200" cy="205740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89C70-7E61-C256-F46D-24705DC99DB4}"/>
              </a:ext>
            </a:extLst>
          </p:cNvPr>
          <p:cNvSpPr txBox="1"/>
          <p:nvPr/>
        </p:nvSpPr>
        <p:spPr>
          <a:xfrm>
            <a:off x="2525486" y="931817"/>
            <a:ext cx="732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Non-Target Effects of Zinc Phosphide</a:t>
            </a:r>
          </a:p>
        </p:txBody>
      </p:sp>
    </p:spTree>
    <p:extLst>
      <p:ext uri="{BB962C8B-B14F-4D97-AF65-F5344CB8AC3E}">
        <p14:creationId xmlns:p14="http://schemas.microsoft.com/office/powerpoint/2010/main" val="18892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62000" y="29369"/>
            <a:ext cx="5660571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Anticoagulant Baits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478972" y="1226911"/>
            <a:ext cx="5181600" cy="4738460"/>
          </a:xfrm>
        </p:spPr>
        <p:txBody>
          <a:bodyPr>
            <a:noAutofit/>
          </a:bodyPr>
          <a:lstStyle/>
          <a:p>
            <a:r>
              <a:rPr lang="en-US" sz="2800" dirty="0"/>
              <a:t>Formulated using grain or other food sources</a:t>
            </a:r>
          </a:p>
          <a:p>
            <a:pPr lvl="1"/>
            <a:r>
              <a:rPr lang="en-US" sz="2800" dirty="0"/>
              <a:t>Whole grain baits</a:t>
            </a:r>
          </a:p>
          <a:p>
            <a:pPr lvl="1"/>
            <a:r>
              <a:rPr lang="en-US" sz="2800" dirty="0"/>
              <a:t>Pelleted  baits</a:t>
            </a:r>
          </a:p>
          <a:p>
            <a:r>
              <a:rPr lang="en-US" sz="2800" dirty="0"/>
              <a:t>Moisture-resistant paraffin blocks</a:t>
            </a:r>
          </a:p>
          <a:p>
            <a:pPr lvl="1"/>
            <a:r>
              <a:rPr lang="en-US" sz="2800" dirty="0"/>
              <a:t>Useful around ditches </a:t>
            </a:r>
          </a:p>
          <a:p>
            <a:pPr lvl="1"/>
            <a:r>
              <a:rPr lang="en-US" sz="2800" dirty="0"/>
              <a:t>Areas where high moisture may cause other types of baits to spoil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BOOT HILL BAIT BL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6135" y="2567342"/>
            <a:ext cx="3656902" cy="2748869"/>
          </a:xfrm>
          <a:prstGeom prst="rect">
            <a:avLst/>
          </a:prstGeom>
          <a:noFill/>
        </p:spPr>
      </p:pic>
      <p:pic>
        <p:nvPicPr>
          <p:cNvPr id="5" name="Picture 4" descr="Rami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9369"/>
            <a:ext cx="2035629" cy="38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4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76336" cy="4107089"/>
          </a:xfrm>
        </p:spPr>
        <p:txBody>
          <a:bodyPr>
            <a:normAutofit/>
          </a:bodyPr>
          <a:lstStyle/>
          <a:p>
            <a:r>
              <a:rPr lang="en-US" sz="2400" dirty="0"/>
              <a:t>Multiple feed</a:t>
            </a:r>
          </a:p>
          <a:p>
            <a:r>
              <a:rPr lang="en-US" sz="2400" dirty="0"/>
              <a:t>Residential use</a:t>
            </a:r>
          </a:p>
          <a:p>
            <a:r>
              <a:rPr lang="en-US" sz="2400" dirty="0"/>
              <a:t>Bait stations</a:t>
            </a:r>
          </a:p>
          <a:p>
            <a:r>
              <a:rPr lang="en-US" sz="2400" dirty="0"/>
              <a:t>Examples:</a:t>
            </a:r>
          </a:p>
          <a:p>
            <a:pPr lvl="1"/>
            <a:r>
              <a:rPr lang="en-US" sz="2400" dirty="0"/>
              <a:t>Warfarin</a:t>
            </a:r>
          </a:p>
          <a:p>
            <a:pPr lvl="1"/>
            <a:r>
              <a:rPr lang="en-US" sz="2400" dirty="0" err="1"/>
              <a:t>Diphacinone</a:t>
            </a:r>
            <a:r>
              <a:rPr lang="en-US" sz="2400" dirty="0"/>
              <a:t> (</a:t>
            </a:r>
            <a:r>
              <a:rPr lang="en-US" sz="2400" dirty="0" err="1"/>
              <a:t>Ramik</a:t>
            </a:r>
            <a:r>
              <a:rPr lang="en-US" sz="2400" dirty="0"/>
              <a:t> Brown, Kaput-D)</a:t>
            </a:r>
          </a:p>
          <a:p>
            <a:pPr lvl="1"/>
            <a:r>
              <a:rPr lang="en-US" sz="2400" dirty="0" err="1"/>
              <a:t>Chlorophacinone</a:t>
            </a:r>
            <a:r>
              <a:rPr lang="en-US" sz="2400" dirty="0"/>
              <a:t> (Rozol)—Rozol Vole Bait is a RUP + some of the gopher baits</a:t>
            </a:r>
          </a:p>
        </p:txBody>
      </p:sp>
      <p:pic>
        <p:nvPicPr>
          <p:cNvPr id="6" name="Content Placeholder 5" descr="RozolPellet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4536" y="2946229"/>
            <a:ext cx="4604846" cy="2986485"/>
          </a:xfrm>
          <a:prstGeom prst="rect">
            <a:avLst/>
          </a:prstGeom>
        </p:spPr>
      </p:pic>
      <p:pic>
        <p:nvPicPr>
          <p:cNvPr id="35842" name="Picture 2" descr="Vole Rodent Library - Identify Vole Damage - Victor Vole Contro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1339" y="123093"/>
            <a:ext cx="2739855" cy="29718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74478-731B-2803-6C9B-422FC3525DA3}"/>
              </a:ext>
            </a:extLst>
          </p:cNvPr>
          <p:cNvSpPr txBox="1"/>
          <p:nvPr/>
        </p:nvSpPr>
        <p:spPr>
          <a:xfrm>
            <a:off x="1062446" y="653143"/>
            <a:ext cx="6599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Generation Anticoagulants</a:t>
            </a:r>
          </a:p>
        </p:txBody>
      </p:sp>
    </p:spTree>
    <p:extLst>
      <p:ext uri="{BB962C8B-B14F-4D97-AF65-F5344CB8AC3E}">
        <p14:creationId xmlns:p14="http://schemas.microsoft.com/office/powerpoint/2010/main" val="810654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64029" y="108176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Anticoagulant Baits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300446" y="1238232"/>
            <a:ext cx="5693227" cy="4444547"/>
          </a:xfrm>
        </p:spPr>
        <p:txBody>
          <a:bodyPr>
            <a:noAutofit/>
          </a:bodyPr>
          <a:lstStyle/>
          <a:p>
            <a:r>
              <a:rPr lang="en-US" sz="2800" dirty="0"/>
              <a:t>Must be consumed over a period of days to be effective/continued baiting until population controlled</a:t>
            </a:r>
          </a:p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Cannot be applied directly to food or feed crops</a:t>
            </a:r>
          </a:p>
          <a:p>
            <a:r>
              <a:rPr lang="en-US" sz="2800" dirty="0"/>
              <a:t>Place in runways or near burrow openings</a:t>
            </a:r>
          </a:p>
          <a:p>
            <a:r>
              <a:rPr lang="en-US" sz="2800" dirty="0"/>
              <a:t>Can be used in areas adjacent to crop fields</a:t>
            </a:r>
          </a:p>
        </p:txBody>
      </p:sp>
      <p:pic>
        <p:nvPicPr>
          <p:cNvPr id="6" name="Picture 4" descr="Pine Vole Burrow Entrance in Mulch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498547" y="640544"/>
            <a:ext cx="2779985" cy="2084989"/>
          </a:xfrm>
          <a:prstGeom prst="rect">
            <a:avLst/>
          </a:prstGeom>
          <a:noFill/>
        </p:spPr>
      </p:pic>
      <p:pic>
        <p:nvPicPr>
          <p:cNvPr id="5" name="Picture 2" descr="Tent covered VOLE CONTROL Bait Station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3673" y="3407664"/>
            <a:ext cx="3033487" cy="2275115"/>
          </a:xfrm>
          <a:prstGeom prst="rect">
            <a:avLst/>
          </a:prstGeom>
          <a:noFill/>
        </p:spPr>
      </p:pic>
      <p:pic>
        <p:nvPicPr>
          <p:cNvPr id="7" name="Picture 2" descr="Meadow Vole Damage in Lawn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78532" y="161629"/>
            <a:ext cx="2736395" cy="3298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76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114" y="92984"/>
            <a:ext cx="5421086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Rozol® Vole Bait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30858" y="1448029"/>
            <a:ext cx="5540829" cy="415063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SLN 24(c) Registration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3600" dirty="0"/>
              <a:t>Aerial application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 RUP (anticoagulant)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Rangeland, non-crop areas, borders, buffer strips and center pivot corners to adjacent crops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27654" name="Picture 6" descr="http://ts1.mm.bing.net/images/thumbnail.aspx?q=678258941284&amp;id=4480f3699f8e1dbc8705bc7a8a64c570&amp;url=http%3a%2f%2fplantandsoil.unl.edu%2fcroptechnology2005%2fUserFiles%2fImage%2flsandal1%2fUSDAaerial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225" y="2220685"/>
            <a:ext cx="4667662" cy="3080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422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E727-9BA6-DD48-AE89-A770FF2C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D667-A1EA-E651-BC59-F46904AB7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53" y="1297802"/>
            <a:ext cx="11382118" cy="375741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Voles are very prolific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Voles are active in the winter under the snow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Cannot use anticoagulant rodenticide/baits in gardens or food crops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Zinc phosphide fairly effective, but voles can become bait-shy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Multiple management practices are best for a long-term management strategy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UI Extension publication on vole and gopher management  PNW 721</a:t>
            </a:r>
          </a:p>
        </p:txBody>
      </p:sp>
    </p:spTree>
    <p:extLst>
      <p:ext uri="{BB962C8B-B14F-4D97-AF65-F5344CB8AC3E}">
        <p14:creationId xmlns:p14="http://schemas.microsoft.com/office/powerpoint/2010/main" val="993615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71" y="0"/>
            <a:ext cx="562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4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1867CE50-D121-94AF-6D74-D95452E7D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7" r="671" b="43885"/>
          <a:stretch/>
        </p:blipFill>
        <p:spPr>
          <a:xfrm rot="16200000">
            <a:off x="-62873" y="-321129"/>
            <a:ext cx="6857998" cy="7500256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6D255-3FCF-B37E-7757-CD13D4E4D905}"/>
              </a:ext>
            </a:extLst>
          </p:cNvPr>
          <p:cNvSpPr txBox="1"/>
          <p:nvPr/>
        </p:nvSpPr>
        <p:spPr>
          <a:xfrm>
            <a:off x="7304691" y="1723697"/>
            <a:ext cx="4977196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THANK YOU</a:t>
            </a:r>
          </a:p>
          <a:p>
            <a:endParaRPr lang="en-US" dirty="0"/>
          </a:p>
          <a:p>
            <a:r>
              <a:rPr lang="en-US" sz="2400" b="1" dirty="0"/>
              <a:t>Contact Info:</a:t>
            </a:r>
          </a:p>
          <a:p>
            <a:r>
              <a:rPr lang="en-US" sz="2400" b="1" dirty="0"/>
              <a:t>Ronda Hirnyck, Pesticide Coordinator</a:t>
            </a:r>
          </a:p>
          <a:p>
            <a:r>
              <a:rPr lang="en-US" sz="2400" b="1" dirty="0"/>
              <a:t>University of Idaho</a:t>
            </a:r>
          </a:p>
          <a:p>
            <a:r>
              <a:rPr lang="en-US" sz="2400" b="1" dirty="0"/>
              <a:t>rhirnyck@uidaho.edu</a:t>
            </a:r>
          </a:p>
        </p:txBody>
      </p:sp>
    </p:spTree>
    <p:extLst>
      <p:ext uri="{BB962C8B-B14F-4D97-AF65-F5344CB8AC3E}">
        <p14:creationId xmlns:p14="http://schemas.microsoft.com/office/powerpoint/2010/main" val="972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47344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Vole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856" y="1572706"/>
            <a:ext cx="5464911" cy="409852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High population peaks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Significant crop damage to forages, small grains, sugar beets, potatoes, others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30%+ yield losses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Non-game mammals, can be legally managed on private property and public lands</a:t>
            </a:r>
          </a:p>
        </p:txBody>
      </p:sp>
      <p:pic>
        <p:nvPicPr>
          <p:cNvPr id="6" name="Content Placeholder 5" descr="000_0002retouched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1640" y="0"/>
            <a:ext cx="2880360" cy="214884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4026" r="3145" b="-377"/>
          <a:stretch/>
        </p:blipFill>
        <p:spPr>
          <a:xfrm rot="10800000">
            <a:off x="5573768" y="2054843"/>
            <a:ext cx="5178051" cy="3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6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47344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Vole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1889"/>
            <a:ext cx="6019800" cy="41082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Several species—Meadow Vole most common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Sometimes call Meadow Mouse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Small rodents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Heavy body, short legs and tail, small and rounded ears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4 ½” – 5 ½” long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Blackish to grayish brown fur with black-tipped hairs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Bi-colored tail</a:t>
            </a:r>
          </a:p>
        </p:txBody>
      </p:sp>
      <p:pic>
        <p:nvPicPr>
          <p:cNvPr id="5" name="Content Placeholder 4" descr="000_0002retouched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1640" y="0"/>
            <a:ext cx="2880360" cy="214884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5" descr="vole measuremen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573294"/>
            <a:ext cx="2819400" cy="19812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6" descr="voleingra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179" y="2199250"/>
            <a:ext cx="2394626" cy="17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545" y="0"/>
            <a:ext cx="6973110" cy="963342"/>
          </a:xfrm>
        </p:spPr>
        <p:txBody>
          <a:bodyPr>
            <a:normAutofit/>
          </a:bodyPr>
          <a:lstStyle/>
          <a:p>
            <a:r>
              <a:rPr lang="en-US" sz="4400" b="1" dirty="0"/>
              <a:t>Vole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963342"/>
            <a:ext cx="6439829" cy="496080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Peak breeding in spring and fall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Reproductive maturity at 35-40 days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21 day gestation period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Nests are underground made up of grass, stems, leaves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Reproduce year-long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Average 1-5 litters/year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3-6 young/litter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Live up to 2 years, most less than 1 year</a:t>
            </a:r>
          </a:p>
        </p:txBody>
      </p:sp>
      <p:pic>
        <p:nvPicPr>
          <p:cNvPr id="5" name="Content Placeholder 4" descr="volepup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1310" y="784664"/>
            <a:ext cx="3229583" cy="47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5465323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More……….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0213624-AECA-05BB-29A4-FB387A6AB1E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92165131"/>
              </p:ext>
            </p:extLst>
          </p:nvPr>
        </p:nvGraphicFramePr>
        <p:xfrm>
          <a:off x="1405054" y="1152293"/>
          <a:ext cx="6019800" cy="430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93" y="760489"/>
            <a:ext cx="3772541" cy="4743163"/>
          </a:xfrm>
        </p:spPr>
      </p:pic>
      <p:pic>
        <p:nvPicPr>
          <p:cNvPr id="4" name="Picture 3" descr="voleingrass.jpg">
            <a:extLst>
              <a:ext uri="{FF2B5EF4-FFF2-40B4-BE49-F238E27FC236}">
                <a16:creationId xmlns:a16="http://schemas.microsoft.com/office/drawing/2014/main" id="{AB00DAF3-C9FF-D97D-F7DE-F50324030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210" y="610554"/>
            <a:ext cx="3388789" cy="25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586" y="612743"/>
            <a:ext cx="5019136" cy="1061049"/>
          </a:xfrm>
        </p:spPr>
        <p:txBody>
          <a:bodyPr>
            <a:normAutofit/>
          </a:bodyPr>
          <a:lstStyle/>
          <a:p>
            <a:r>
              <a:rPr lang="en-US" sz="4800" b="1" dirty="0"/>
              <a:t>Vole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562" y="1952444"/>
            <a:ext cx="5364192" cy="343331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Active year-round (they do not hibernate)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Prefer dense ground cover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Do NOT like crossing bare ground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Dig short and shallow tunnels on the surface and underground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“Runways” have the vegetation clipped to the ground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200" dirty="0"/>
              <a:t>Tunnel under snow cover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000_0023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4630" y="934763"/>
            <a:ext cx="3029989" cy="1949335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6" name="Picture 4" descr="http://elkhorn.unl.edu/epublic/live/g887/build/graphics/g887-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9019" y="3669101"/>
            <a:ext cx="2895600" cy="2188233"/>
          </a:xfrm>
          <a:prstGeom prst="rect">
            <a:avLst/>
          </a:prstGeom>
          <a:noFill/>
        </p:spPr>
      </p:pic>
      <p:pic>
        <p:nvPicPr>
          <p:cNvPr id="7" name="Picture 6" descr="voleda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419" y="2884098"/>
            <a:ext cx="2895600" cy="24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ow_Long_Does_the_Meadow_Vole_Live-feeding__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660" y="184722"/>
            <a:ext cx="5796951" cy="311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78205" y="3486615"/>
            <a:ext cx="6269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Habitat:  vegetation &gt; 6 inches, snow cover, brush piles, leaves, low-hanging tree limbs provide 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Pastures, rangeland, orchards, crops, hayfields, home lawns and gardens all provide good habitat and food sources</a:t>
            </a:r>
          </a:p>
        </p:txBody>
      </p:sp>
    </p:spTree>
    <p:extLst>
      <p:ext uri="{BB962C8B-B14F-4D97-AF65-F5344CB8AC3E}">
        <p14:creationId xmlns:p14="http://schemas.microsoft.com/office/powerpoint/2010/main" val="104573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89" y="207034"/>
            <a:ext cx="6028426" cy="1023726"/>
          </a:xfrm>
        </p:spPr>
        <p:txBody>
          <a:bodyPr>
            <a:noAutofit/>
          </a:bodyPr>
          <a:lstStyle/>
          <a:p>
            <a:r>
              <a:rPr lang="en-US" sz="4000" b="1" dirty="0"/>
              <a:t>Vole Feeding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562" y="1825625"/>
            <a:ext cx="5313872" cy="408346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Most vole damage is from feeding on crops or tree bark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Diet consists of green vegetation, roots, seeds, tubers, bulbs, tree and shrub bark, insects, vegetables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Can eat nearly their body weight daily (3-4 </a:t>
            </a:r>
            <a:r>
              <a:rPr lang="en-US" sz="2400" dirty="0" err="1"/>
              <a:t>oz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Damage trees by girdling and removing bark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Forage under snow for food</a:t>
            </a:r>
          </a:p>
        </p:txBody>
      </p:sp>
      <p:pic>
        <p:nvPicPr>
          <p:cNvPr id="5" name="Content Placeholder 4" descr="cid:image003.png@01CB4AA1.BF053250"/>
          <p:cNvPicPr>
            <a:picLocks noGrp="1"/>
          </p:cNvPicPr>
          <p:nvPr>
            <p:ph sz="half" idx="2"/>
          </p:nvPr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9602368" y="48941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10voles 0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6582" y="2826409"/>
            <a:ext cx="3315418" cy="308268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56" y="1397480"/>
            <a:ext cx="2917526" cy="38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5203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 Extension_2018.pptx" id="{051580D8-C615-4206-B4BB-181FD096C53B}" vid="{9EC1BC7E-5D27-4C01-B566-0F65FCC41D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1123</Words>
  <Application>Microsoft Office PowerPoint</Application>
  <PresentationFormat>Widescreen</PresentationFormat>
  <Paragraphs>162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Archivo Black</vt:lpstr>
      <vt:lpstr>Arial</vt:lpstr>
      <vt:lpstr>Calibri</vt:lpstr>
      <vt:lpstr>Franklin Gothic Book</vt:lpstr>
      <vt:lpstr>Franklin Gothic Heavy</vt:lpstr>
      <vt:lpstr>Tahoma</vt:lpstr>
      <vt:lpstr>Wingdings</vt:lpstr>
      <vt:lpstr>Title Slides</vt:lpstr>
      <vt:lpstr>MEADOW VOLES (Meadow Mice)</vt:lpstr>
      <vt:lpstr>Thanks to the following for use of pictures:</vt:lpstr>
      <vt:lpstr>Vole Overview</vt:lpstr>
      <vt:lpstr>Vole Biology</vt:lpstr>
      <vt:lpstr>Vole Reproduction</vt:lpstr>
      <vt:lpstr>More……….</vt:lpstr>
      <vt:lpstr>Vole Behavior</vt:lpstr>
      <vt:lpstr>PowerPoint Presentation</vt:lpstr>
      <vt:lpstr>Vole Feeding Characteristics</vt:lpstr>
      <vt:lpstr>PowerPoint Presentation</vt:lpstr>
      <vt:lpstr>Vole Management: Monitor area for signs of feeding activity from early spring to late fall </vt:lpstr>
      <vt:lpstr>Habitat Modification—Reduce Vegetative Cover</vt:lpstr>
      <vt:lpstr>Tree Protection/Barriers</vt:lpstr>
      <vt:lpstr>Trapping</vt:lpstr>
      <vt:lpstr>Baiting with Rodenticides</vt:lpstr>
      <vt:lpstr>PowerPoint Presentation</vt:lpstr>
      <vt:lpstr>Rodenticide baits labeled for vole control</vt:lpstr>
      <vt:lpstr>Zinc Phosphide</vt:lpstr>
      <vt:lpstr>Zinc Phosphide</vt:lpstr>
      <vt:lpstr> </vt:lpstr>
      <vt:lpstr>Baiting Success</vt:lpstr>
      <vt:lpstr>PowerPoint Presentation</vt:lpstr>
      <vt:lpstr>Anticoagulant Baits</vt:lpstr>
      <vt:lpstr>PowerPoint Presentation</vt:lpstr>
      <vt:lpstr>Anticoagulant Baits</vt:lpstr>
      <vt:lpstr>Rozol® Vole Bait</vt:lpstr>
      <vt:lpstr>SUMMARY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Hirnyck, Ronda (rhirnyck@uidaho.edu)</dc:creator>
  <cp:lastModifiedBy>Hirnyck, Ronda (rhirnyck@uidaho.edu)</cp:lastModifiedBy>
  <cp:revision>8</cp:revision>
  <dcterms:created xsi:type="dcterms:W3CDTF">2023-01-12T19:12:39Z</dcterms:created>
  <dcterms:modified xsi:type="dcterms:W3CDTF">2023-01-25T18:41:29Z</dcterms:modified>
</cp:coreProperties>
</file>