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304" r:id="rId2"/>
    <p:sldId id="289" r:id="rId3"/>
    <p:sldId id="301" r:id="rId4"/>
    <p:sldId id="291" r:id="rId5"/>
    <p:sldId id="295" r:id="rId6"/>
    <p:sldId id="305" r:id="rId7"/>
    <p:sldId id="306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6F69B3-CF4F-4A0E-A9C1-F9B7A219F3D0}" type="datetimeFigureOut">
              <a:rPr lang="en-US" smtClean="0"/>
              <a:t>1/23/2023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607195-2636-4124-BD7E-782C245E9D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933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260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505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3805" y="1193801"/>
            <a:ext cx="10363200" cy="1468967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3805" y="2819400"/>
            <a:ext cx="10363200" cy="711200"/>
          </a:xfrm>
        </p:spPr>
        <p:txBody>
          <a:bodyPr/>
          <a:lstStyle>
            <a:lvl1pPr marL="0" indent="0" algn="l">
              <a:buNone/>
              <a:defRPr sz="3733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7" name="Google Shape;19;p3"/>
          <p:cNvSpPr/>
          <p:nvPr userDrawn="1"/>
        </p:nvSpPr>
        <p:spPr>
          <a:xfrm>
            <a:off x="4063605" y="5053400"/>
            <a:ext cx="4063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" name="Google Shape;20;p3"/>
          <p:cNvSpPr/>
          <p:nvPr userDrawn="1"/>
        </p:nvSpPr>
        <p:spPr>
          <a:xfrm>
            <a:off x="8128361" y="5053400"/>
            <a:ext cx="40636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" name="Google Shape;21;p3"/>
          <p:cNvSpPr/>
          <p:nvPr userDrawn="1"/>
        </p:nvSpPr>
        <p:spPr>
          <a:xfrm>
            <a:off x="1" y="5053400"/>
            <a:ext cx="40636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0" name="Picture 9" descr="Idaho Department of Environmental Quality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5466050"/>
            <a:ext cx="3352800" cy="857388"/>
          </a:xfrm>
          <a:prstGeom prst="rect">
            <a:avLst/>
          </a:prstGeom>
        </p:spPr>
      </p:pic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00800" y="6356351"/>
            <a:ext cx="5181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67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Idaho Department of Environmental Quality | </a:t>
            </a:r>
            <a:fld id="{1371AC77-66D7-4949-88D0-4777639AA1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986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00800" y="6356351"/>
            <a:ext cx="5181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67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Idaho Department of Environmental Quality | </a:t>
            </a:r>
            <a:fld id="{1371AC77-66D7-4949-88D0-4777639AA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Google Shape;59;p8"/>
          <p:cNvSpPr/>
          <p:nvPr userDrawn="1"/>
        </p:nvSpPr>
        <p:spPr>
          <a:xfrm>
            <a:off x="9808488" y="6755100"/>
            <a:ext cx="1191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" name="Google Shape;60;p8"/>
          <p:cNvSpPr/>
          <p:nvPr userDrawn="1"/>
        </p:nvSpPr>
        <p:spPr>
          <a:xfrm>
            <a:off x="11000416" y="6755100"/>
            <a:ext cx="11916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" name="Google Shape;61;p8"/>
          <p:cNvSpPr/>
          <p:nvPr userDrawn="1"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" name="Google Shape;62;p8"/>
          <p:cNvSpPr/>
          <p:nvPr userDrawn="1"/>
        </p:nvSpPr>
        <p:spPr>
          <a:xfrm>
            <a:off x="1191613" y="6755100"/>
            <a:ext cx="86168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5167"/>
            <a:ext cx="10972800" cy="1143000"/>
          </a:xfrm>
        </p:spPr>
        <p:txBody>
          <a:bodyPr>
            <a:noAutofit/>
          </a:bodyPr>
          <a:lstStyle>
            <a:lvl1pPr algn="l">
              <a:defRPr sz="4800" b="1"/>
            </a:lvl1pPr>
          </a:lstStyle>
          <a:p>
            <a:r>
              <a:rPr lang="en-US" dirty="0"/>
              <a:t>Process Example (</a:t>
            </a:r>
          </a:p>
        </p:txBody>
      </p:sp>
      <p:sp>
        <p:nvSpPr>
          <p:cNvPr id="12" name="Google Shape;244;p28"/>
          <p:cNvSpPr/>
          <p:nvPr/>
        </p:nvSpPr>
        <p:spPr>
          <a:xfrm>
            <a:off x="7509756" y="2669417"/>
            <a:ext cx="4407600" cy="669000"/>
          </a:xfrm>
          <a:prstGeom prst="chevron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2400" dirty="0">
              <a:solidFill>
                <a:schemeClr val="lt1"/>
              </a:solidFill>
              <a:latin typeface="+mj-lt"/>
              <a:ea typeface="Lato"/>
              <a:cs typeface="Lato"/>
              <a:sym typeface="Lato"/>
            </a:endParaRPr>
          </a:p>
        </p:txBody>
      </p:sp>
      <p:sp>
        <p:nvSpPr>
          <p:cNvPr id="15" name="Google Shape;247;p28"/>
          <p:cNvSpPr/>
          <p:nvPr userDrawn="1"/>
        </p:nvSpPr>
        <p:spPr>
          <a:xfrm>
            <a:off x="0" y="2669632"/>
            <a:ext cx="4729200" cy="669000"/>
          </a:xfrm>
          <a:prstGeom prst="homePlat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3200" dirty="0">
              <a:solidFill>
                <a:schemeClr val="lt1"/>
              </a:solidFill>
              <a:latin typeface="+mj-lt"/>
              <a:ea typeface="Raleway"/>
              <a:cs typeface="Raleway"/>
              <a:sym typeface="Raleway"/>
            </a:endParaRPr>
          </a:p>
        </p:txBody>
      </p:sp>
      <p:sp>
        <p:nvSpPr>
          <p:cNvPr id="18" name="Google Shape;250;p28"/>
          <p:cNvSpPr/>
          <p:nvPr/>
        </p:nvSpPr>
        <p:spPr>
          <a:xfrm>
            <a:off x="3925605" y="2669417"/>
            <a:ext cx="4407600" cy="669000"/>
          </a:xfrm>
          <a:prstGeom prst="chevron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2400" dirty="0">
              <a:solidFill>
                <a:schemeClr val="lt1"/>
              </a:solidFill>
              <a:latin typeface="+mj-lt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2809119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2"/>
            <a:ext cx="4011084" cy="1162049"/>
          </a:xfrm>
        </p:spPr>
        <p:txBody>
          <a:bodyPr anchor="b">
            <a:noAutofit/>
          </a:bodyPr>
          <a:lstStyle>
            <a:lvl1pPr algn="l">
              <a:defRPr sz="4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2583"/>
          </a:xfrm>
        </p:spPr>
        <p:txBody>
          <a:bodyPr/>
          <a:lstStyle>
            <a:lvl1pPr>
              <a:defRPr sz="3200"/>
            </a:lvl1pPr>
            <a:lvl2pPr>
              <a:defRPr sz="2933"/>
            </a:lvl2pPr>
            <a:lvl3pPr>
              <a:defRPr sz="2667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0"/>
            <a:ext cx="4011084" cy="4690533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accent3">
                    <a:lumMod val="50000"/>
                  </a:schemeClr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00800" y="6356351"/>
            <a:ext cx="5181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67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Idaho Department of Environmental Quality | </a:t>
            </a:r>
            <a:fld id="{1371AC77-66D7-4949-88D0-4777639AA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Google Shape;59;p8"/>
          <p:cNvSpPr/>
          <p:nvPr userDrawn="1"/>
        </p:nvSpPr>
        <p:spPr>
          <a:xfrm>
            <a:off x="9808488" y="6755100"/>
            <a:ext cx="1191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60;p8"/>
          <p:cNvSpPr/>
          <p:nvPr userDrawn="1"/>
        </p:nvSpPr>
        <p:spPr>
          <a:xfrm>
            <a:off x="11000416" y="6755100"/>
            <a:ext cx="11916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61;p8"/>
          <p:cNvSpPr/>
          <p:nvPr userDrawn="1"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62;p8"/>
          <p:cNvSpPr/>
          <p:nvPr userDrawn="1"/>
        </p:nvSpPr>
        <p:spPr>
          <a:xfrm>
            <a:off x="1191613" y="6755100"/>
            <a:ext cx="86168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42427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7267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3833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867"/>
            <a:ext cx="7315200" cy="80433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00800" y="6356351"/>
            <a:ext cx="5181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67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Idaho Department of Environmental Quality | </a:t>
            </a:r>
            <a:fld id="{1371AC77-66D7-4949-88D0-4777639AA1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52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505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3805" y="1193801"/>
            <a:ext cx="10363200" cy="1468967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7" name="Google Shape;19;p3"/>
          <p:cNvSpPr/>
          <p:nvPr userDrawn="1"/>
        </p:nvSpPr>
        <p:spPr>
          <a:xfrm>
            <a:off x="4063605" y="5053400"/>
            <a:ext cx="4063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" name="Google Shape;20;p3"/>
          <p:cNvSpPr/>
          <p:nvPr userDrawn="1"/>
        </p:nvSpPr>
        <p:spPr>
          <a:xfrm>
            <a:off x="8128361" y="5053400"/>
            <a:ext cx="40636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" name="Google Shape;21;p3"/>
          <p:cNvSpPr/>
          <p:nvPr userDrawn="1"/>
        </p:nvSpPr>
        <p:spPr>
          <a:xfrm>
            <a:off x="1" y="5053400"/>
            <a:ext cx="40636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0" name="Picture 9" descr="Idaho Department of Environmental Quality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5466050"/>
            <a:ext cx="3352800" cy="857388"/>
          </a:xfrm>
          <a:prstGeom prst="rect">
            <a:avLst/>
          </a:prstGeom>
        </p:spPr>
      </p:pic>
      <p:sp>
        <p:nvSpPr>
          <p:cNvPr id="12" name="Slide Number Placeholder 5" descr="Decorative"/>
          <p:cNvSpPr>
            <a:spLocks noGrp="1"/>
          </p:cNvSpPr>
          <p:nvPr>
            <p:ph type="sldNum" sz="quarter" idx="4"/>
          </p:nvPr>
        </p:nvSpPr>
        <p:spPr>
          <a:xfrm>
            <a:off x="6400800" y="6356351"/>
            <a:ext cx="5181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67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Idaho Department of Environmental Quality | </a:t>
            </a:r>
            <a:fld id="{1371AC77-66D7-4949-88D0-4777639AA1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474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505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801" y="3429001"/>
            <a:ext cx="10363200" cy="1468967"/>
          </a:xfrm>
        </p:spPr>
        <p:txBody>
          <a:bodyPr/>
          <a:lstStyle>
            <a:lvl1pPr algn="l">
              <a:defRPr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Transition Slide</a:t>
            </a:r>
          </a:p>
        </p:txBody>
      </p:sp>
      <p:sp>
        <p:nvSpPr>
          <p:cNvPr id="7" name="Google Shape;19;p3"/>
          <p:cNvSpPr/>
          <p:nvPr userDrawn="1"/>
        </p:nvSpPr>
        <p:spPr>
          <a:xfrm>
            <a:off x="4063605" y="5053400"/>
            <a:ext cx="4063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" name="Google Shape;20;p3"/>
          <p:cNvSpPr/>
          <p:nvPr userDrawn="1"/>
        </p:nvSpPr>
        <p:spPr>
          <a:xfrm>
            <a:off x="8128361" y="5053400"/>
            <a:ext cx="40636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" name="Google Shape;21;p3"/>
          <p:cNvSpPr/>
          <p:nvPr userDrawn="1"/>
        </p:nvSpPr>
        <p:spPr>
          <a:xfrm>
            <a:off x="1" y="5053400"/>
            <a:ext cx="40636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00800" y="6356351"/>
            <a:ext cx="5181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67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Idaho Department of Environmental Quality | </a:t>
            </a:r>
            <a:fld id="{1371AC77-66D7-4949-88D0-4777639AA1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299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  <a:lvl2pPr>
              <a:defRPr sz="2933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00800" y="6356351"/>
            <a:ext cx="5181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67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Idaho Department of Environmental Quality | </a:t>
            </a:r>
            <a:fld id="{1371AC77-66D7-4949-88D0-4777639AA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Google Shape;59;p8"/>
          <p:cNvSpPr/>
          <p:nvPr userDrawn="1"/>
        </p:nvSpPr>
        <p:spPr>
          <a:xfrm>
            <a:off x="9808488" y="6755100"/>
            <a:ext cx="1191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" name="Google Shape;60;p8"/>
          <p:cNvSpPr/>
          <p:nvPr userDrawn="1"/>
        </p:nvSpPr>
        <p:spPr>
          <a:xfrm>
            <a:off x="11000416" y="6755100"/>
            <a:ext cx="11916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61;p8"/>
          <p:cNvSpPr/>
          <p:nvPr userDrawn="1"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62;p8"/>
          <p:cNvSpPr/>
          <p:nvPr userDrawn="1"/>
        </p:nvSpPr>
        <p:spPr>
          <a:xfrm>
            <a:off x="1191613" y="6755100"/>
            <a:ext cx="86168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46481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3133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185"/>
            <a:ext cx="10363200" cy="1500716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00800" y="6356351"/>
            <a:ext cx="5181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67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Idaho Department of Environmental Quality | </a:t>
            </a:r>
            <a:fld id="{1371AC77-66D7-4949-88D0-4777639AA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Google Shape;59;p8"/>
          <p:cNvSpPr/>
          <p:nvPr userDrawn="1"/>
        </p:nvSpPr>
        <p:spPr>
          <a:xfrm>
            <a:off x="9808488" y="6755100"/>
            <a:ext cx="1191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" name="Google Shape;60;p8"/>
          <p:cNvSpPr/>
          <p:nvPr userDrawn="1"/>
        </p:nvSpPr>
        <p:spPr>
          <a:xfrm>
            <a:off x="11000416" y="6755100"/>
            <a:ext cx="11916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61;p8"/>
          <p:cNvSpPr/>
          <p:nvPr userDrawn="1"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62;p8"/>
          <p:cNvSpPr/>
          <p:nvPr userDrawn="1"/>
        </p:nvSpPr>
        <p:spPr>
          <a:xfrm>
            <a:off x="1191613" y="6755100"/>
            <a:ext cx="86168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48430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43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43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00800" y="6356351"/>
            <a:ext cx="5181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67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Idaho Department of Environmental Quality | </a:t>
            </a:r>
            <a:fld id="{1371AC77-66D7-4949-88D0-4777639AA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Google Shape;59;p8"/>
          <p:cNvSpPr/>
          <p:nvPr userDrawn="1"/>
        </p:nvSpPr>
        <p:spPr>
          <a:xfrm>
            <a:off x="9808488" y="6755100"/>
            <a:ext cx="1191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60;p8"/>
          <p:cNvSpPr/>
          <p:nvPr userDrawn="1"/>
        </p:nvSpPr>
        <p:spPr>
          <a:xfrm>
            <a:off x="11000416" y="6755100"/>
            <a:ext cx="11916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61;p8"/>
          <p:cNvSpPr/>
          <p:nvPr userDrawn="1"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62;p8"/>
          <p:cNvSpPr/>
          <p:nvPr userDrawn="1"/>
        </p:nvSpPr>
        <p:spPr>
          <a:xfrm>
            <a:off x="1191613" y="6755100"/>
            <a:ext cx="86168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61955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800" b="1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4584"/>
            <a:ext cx="5386917" cy="6413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5934"/>
            <a:ext cx="5386917" cy="39497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4584"/>
            <a:ext cx="5389033" cy="6413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5934"/>
            <a:ext cx="5389033" cy="39497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400800" y="6356351"/>
            <a:ext cx="5181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67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Idaho Department of Environmental Quality | </a:t>
            </a:r>
            <a:fld id="{1371AC77-66D7-4949-88D0-4777639AA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Google Shape;59;p8"/>
          <p:cNvSpPr/>
          <p:nvPr userDrawn="1"/>
        </p:nvSpPr>
        <p:spPr>
          <a:xfrm>
            <a:off x="9808488" y="6755100"/>
            <a:ext cx="1191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60;p8"/>
          <p:cNvSpPr/>
          <p:nvPr userDrawn="1"/>
        </p:nvSpPr>
        <p:spPr>
          <a:xfrm>
            <a:off x="11000416" y="6755100"/>
            <a:ext cx="11916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61;p8"/>
          <p:cNvSpPr/>
          <p:nvPr userDrawn="1"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62;p8"/>
          <p:cNvSpPr/>
          <p:nvPr userDrawn="1"/>
        </p:nvSpPr>
        <p:spPr>
          <a:xfrm>
            <a:off x="1191613" y="6755100"/>
            <a:ext cx="86168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52988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00800" y="6356351"/>
            <a:ext cx="5181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67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Idaho Department of Environmental Quality | </a:t>
            </a:r>
            <a:fld id="{1371AC77-66D7-4949-88D0-4777639AA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Google Shape;59;p8"/>
          <p:cNvSpPr/>
          <p:nvPr userDrawn="1"/>
        </p:nvSpPr>
        <p:spPr>
          <a:xfrm>
            <a:off x="9808488" y="6755100"/>
            <a:ext cx="1191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" name="Google Shape;60;p8"/>
          <p:cNvSpPr/>
          <p:nvPr userDrawn="1"/>
        </p:nvSpPr>
        <p:spPr>
          <a:xfrm>
            <a:off x="11000416" y="6755100"/>
            <a:ext cx="11916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" name="Google Shape;61;p8"/>
          <p:cNvSpPr/>
          <p:nvPr userDrawn="1"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62;p8"/>
          <p:cNvSpPr/>
          <p:nvPr userDrawn="1"/>
        </p:nvSpPr>
        <p:spPr>
          <a:xfrm>
            <a:off x="1191613" y="6755100"/>
            <a:ext cx="86168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35083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00800" y="6356351"/>
            <a:ext cx="5181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67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Idaho Department of Environmental Quality | </a:t>
            </a:r>
            <a:fld id="{1371AC77-66D7-4949-88D0-4777639AA1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Google Shape;59;p8"/>
          <p:cNvSpPr/>
          <p:nvPr userDrawn="1"/>
        </p:nvSpPr>
        <p:spPr>
          <a:xfrm>
            <a:off x="9808488" y="6755100"/>
            <a:ext cx="1191600" cy="10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" name="Google Shape;60;p8"/>
          <p:cNvSpPr/>
          <p:nvPr userDrawn="1"/>
        </p:nvSpPr>
        <p:spPr>
          <a:xfrm>
            <a:off x="11000416" y="6755100"/>
            <a:ext cx="1191600" cy="102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" name="Google Shape;61;p8"/>
          <p:cNvSpPr/>
          <p:nvPr userDrawn="1"/>
        </p:nvSpPr>
        <p:spPr>
          <a:xfrm>
            <a:off x="0" y="6755100"/>
            <a:ext cx="1191600" cy="10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" name="Google Shape;62;p8"/>
          <p:cNvSpPr/>
          <p:nvPr userDrawn="1"/>
        </p:nvSpPr>
        <p:spPr>
          <a:xfrm>
            <a:off x="1191613" y="6755100"/>
            <a:ext cx="8616800" cy="102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82659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00800" y="6356351"/>
            <a:ext cx="51816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67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Idaho Department of Environmental Quality | </a:t>
            </a:r>
            <a:fld id="{1371AC77-66D7-4949-88D0-4777639AA1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346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dt="0"/>
  <p:txStyles>
    <p:titleStyle>
      <a:lvl1pPr algn="l" defTabSz="1219170" rtl="0" eaLnBrk="1" latinLnBrk="0" hangingPunct="1">
        <a:spcBef>
          <a:spcPct val="0"/>
        </a:spcBef>
        <a:buNone/>
        <a:defRPr sz="4800" kern="1200">
          <a:solidFill>
            <a:schemeClr val="accent3">
              <a:lumMod val="50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3">
              <a:lumMod val="50000"/>
            </a:schemeClr>
          </a:solidFill>
          <a:latin typeface="+mj-lt"/>
          <a:ea typeface="+mn-ea"/>
          <a:cs typeface="Arial" panose="020B0604020202020204" pitchFamily="34" charset="0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933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Michael.Toole@deq.Idaho.gov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1.xml"/><Relationship Id="rId4" Type="http://schemas.openxmlformats.org/officeDocument/2006/relationships/hyperlink" Target="mailto:Tami.Aslett@deq.Idaho.gov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498601"/>
            <a:ext cx="10363200" cy="1468967"/>
          </a:xfrm>
        </p:spPr>
        <p:txBody>
          <a:bodyPr>
            <a:normAutofit/>
          </a:bodyPr>
          <a:lstStyle/>
          <a:p>
            <a:r>
              <a:rPr lang="en-US" dirty="0"/>
              <a:t>Crop Residue Burning Program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717800"/>
            <a:ext cx="10363200" cy="711200"/>
          </a:xfrm>
        </p:spPr>
        <p:txBody>
          <a:bodyPr/>
          <a:lstStyle/>
          <a:p>
            <a:r>
              <a:rPr lang="en-US" dirty="0"/>
              <a:t>Bean School 2023 - Nampa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13600" y="5461001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Tami Aslett</a:t>
            </a:r>
          </a:p>
          <a:p>
            <a:pPr algn="r"/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Smoke Management Analyst</a:t>
            </a:r>
          </a:p>
        </p:txBody>
      </p:sp>
    </p:spTree>
    <p:extLst>
      <p:ext uri="{BB962C8B-B14F-4D97-AF65-F5344CB8AC3E}">
        <p14:creationId xmlns:p14="http://schemas.microsoft.com/office/powerpoint/2010/main" val="937203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95401"/>
            <a:ext cx="10972800" cy="517838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Current program developed from 2007 settlement agreement.</a:t>
            </a:r>
          </a:p>
          <a:p>
            <a:r>
              <a:rPr lang="en-US" dirty="0"/>
              <a:t>Nez Perce Tribe and Washington DOE programs served as models.</a:t>
            </a:r>
          </a:p>
          <a:p>
            <a:r>
              <a:rPr lang="en-US" dirty="0"/>
              <a:t>Focus on Sensitive Populations</a:t>
            </a:r>
          </a:p>
          <a:p>
            <a:r>
              <a:rPr lang="en-US" dirty="0"/>
              <a:t>Must meet Clean Air Act requirements</a:t>
            </a:r>
          </a:p>
          <a:p>
            <a:r>
              <a:rPr lang="en-US" dirty="0"/>
              <a:t>Statute, Rule, and Op Guide</a:t>
            </a:r>
          </a:p>
          <a:p>
            <a:r>
              <a:rPr lang="en-US" dirty="0"/>
              <a:t>Changes over time:</a:t>
            </a:r>
          </a:p>
          <a:p>
            <a:pPr lvl="1"/>
            <a:r>
              <a:rPr lang="en-US" dirty="0"/>
              <a:t>Spot and Bale, Propane Flaming</a:t>
            </a:r>
          </a:p>
          <a:p>
            <a:pPr lvl="1"/>
            <a:r>
              <a:rPr lang="en-US" dirty="0"/>
              <a:t>Pollutant Threshold Criteria- Ozone</a:t>
            </a:r>
          </a:p>
          <a:p>
            <a:pPr lvl="1"/>
            <a:r>
              <a:rPr lang="en-US" dirty="0"/>
              <a:t>Fee due date – Pay at the end of the year.  </a:t>
            </a:r>
          </a:p>
          <a:p>
            <a:pPr lvl="1"/>
            <a:r>
              <a:rPr lang="en-US" dirty="0"/>
              <a:t>Op Guide Updates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r>
              <a:rPr lang="en-US" kern="0">
                <a:solidFill>
                  <a:srgbClr val="364459">
                    <a:tint val="75000"/>
                  </a:srgbClr>
                </a:solidFill>
                <a:latin typeface="Calibri"/>
                <a:cs typeface="Arial"/>
                <a:sym typeface="Arial"/>
              </a:rPr>
              <a:t>Idaho Department of Environmental Quality | </a:t>
            </a:r>
            <a:fld id="{1371AC77-66D7-4949-88D0-4777639AA182}" type="slidenum">
              <a:rPr lang="en-US" kern="0">
                <a:solidFill>
                  <a:srgbClr val="364459">
                    <a:tint val="75000"/>
                  </a:srgbClr>
                </a:solidFill>
                <a:latin typeface="Calibri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2</a:t>
            </a:fld>
            <a:endParaRPr lang="en-US" kern="0" dirty="0">
              <a:solidFill>
                <a:srgbClr val="364459">
                  <a:tint val="75000"/>
                </a:srgbClr>
              </a:solidFill>
              <a:latin typeface="Calibri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4412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381001"/>
            <a:ext cx="5599459" cy="1162049"/>
          </a:xfrm>
        </p:spPr>
        <p:txBody>
          <a:bodyPr/>
          <a:lstStyle/>
          <a:p>
            <a:pPr algn="ctr"/>
            <a:r>
              <a:rPr lang="en-US" dirty="0"/>
              <a:t>Want to Burn? Here’s How!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740" y="1629278"/>
            <a:ext cx="6935537" cy="4730751"/>
          </a:xfrm>
        </p:spPr>
        <p:txBody>
          <a:bodyPr>
            <a:normAutofit/>
          </a:bodyPr>
          <a:lstStyle/>
          <a:p>
            <a:pPr marL="609585" indent="-609585">
              <a:buFont typeface="Arial" panose="020B0604020202020204" pitchFamily="34" charset="0"/>
              <a:buChar char="•"/>
            </a:pPr>
            <a:r>
              <a:rPr lang="en-US" dirty="0"/>
              <a:t>Register before you want to burn    </a:t>
            </a:r>
            <a:r>
              <a:rPr lang="en-US" sz="2400" dirty="0">
                <a:solidFill>
                  <a:srgbClr val="FF0000"/>
                </a:solidFill>
              </a:rPr>
              <a:t>(At least 3 days)</a:t>
            </a:r>
            <a:endParaRPr lang="en-US" sz="2667" dirty="0">
              <a:solidFill>
                <a:srgbClr val="FF0000"/>
              </a:solidFill>
            </a:endParaRPr>
          </a:p>
          <a:p>
            <a:pPr marL="609585" indent="-609585">
              <a:buFont typeface="Arial" panose="020B0604020202020204" pitchFamily="34" charset="0"/>
              <a:buChar char="•"/>
            </a:pPr>
            <a:r>
              <a:rPr lang="en-US" dirty="0"/>
              <a:t>Take Grower Training </a:t>
            </a:r>
            <a:r>
              <a:rPr lang="en-US" sz="2400" dirty="0">
                <a:solidFill>
                  <a:srgbClr val="FF0000"/>
                </a:solidFill>
              </a:rPr>
              <a:t>(Once every 5 years)</a:t>
            </a:r>
            <a:endParaRPr lang="en-US" dirty="0">
              <a:solidFill>
                <a:srgbClr val="FF0000"/>
              </a:solidFill>
            </a:endParaRPr>
          </a:p>
          <a:p>
            <a:pPr marL="609585" indent="-609585">
              <a:buFont typeface="Arial" panose="020B0604020202020204" pitchFamily="34" charset="0"/>
              <a:buChar char="•"/>
            </a:pPr>
            <a:r>
              <a:rPr lang="en-US" dirty="0"/>
              <a:t>Add field to Ready to Burn list </a:t>
            </a:r>
          </a:p>
          <a:p>
            <a:r>
              <a:rPr lang="en-US" sz="2133" dirty="0">
                <a:solidFill>
                  <a:srgbClr val="FF0000"/>
                </a:solidFill>
              </a:rPr>
              <a:t>          </a:t>
            </a:r>
            <a:r>
              <a:rPr lang="en-US" sz="2400" dirty="0">
                <a:solidFill>
                  <a:srgbClr val="FF0000"/>
                </a:solidFill>
              </a:rPr>
              <a:t>(At least 24 hours prior) </a:t>
            </a:r>
          </a:p>
          <a:p>
            <a:pPr marL="609585" indent="-609585">
              <a:buFont typeface="Arial" panose="020B0604020202020204" pitchFamily="34" charset="0"/>
              <a:buChar char="•"/>
            </a:pPr>
            <a:r>
              <a:rPr lang="en-US" dirty="0"/>
              <a:t>Day of burn - Get approval from DEQ</a:t>
            </a:r>
          </a:p>
          <a:p>
            <a:pPr marL="609585" indent="-609585">
              <a:buFont typeface="Arial" panose="020B0604020202020204" pitchFamily="34" charset="0"/>
              <a:buChar char="•"/>
            </a:pPr>
            <a:r>
              <a:rPr lang="en-US" dirty="0"/>
              <a:t>Submit post burn report.</a:t>
            </a:r>
          </a:p>
          <a:p>
            <a:pPr marL="609585" indent="-609585">
              <a:buFont typeface="Arial" panose="020B0604020202020204" pitchFamily="34" charset="0"/>
              <a:buChar char="•"/>
            </a:pPr>
            <a:r>
              <a:rPr lang="en-US" dirty="0"/>
              <a:t>Pay fees next January </a:t>
            </a:r>
            <a:r>
              <a:rPr lang="en-US" sz="2400" dirty="0">
                <a:solidFill>
                  <a:srgbClr val="FF0000"/>
                </a:solidFill>
              </a:rPr>
              <a:t>($2 per acre).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r>
              <a:rPr lang="en-US" kern="0">
                <a:solidFill>
                  <a:srgbClr val="364459">
                    <a:tint val="75000"/>
                  </a:srgbClr>
                </a:solidFill>
                <a:latin typeface="Calibri"/>
                <a:cs typeface="Arial"/>
                <a:sym typeface="Arial"/>
              </a:rPr>
              <a:t>Idaho Department of Environmental Quality | </a:t>
            </a:r>
            <a:fld id="{1371AC77-66D7-4949-88D0-4777639AA182}" type="slidenum">
              <a:rPr lang="en-US" kern="0">
                <a:solidFill>
                  <a:srgbClr val="364459">
                    <a:tint val="75000"/>
                  </a:srgbClr>
                </a:solidFill>
                <a:latin typeface="Calibri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3</a:t>
            </a:fld>
            <a:endParaRPr lang="en-US" kern="0" dirty="0">
              <a:solidFill>
                <a:srgbClr val="364459">
                  <a:tint val="75000"/>
                </a:srgbClr>
              </a:solidFill>
              <a:latin typeface="Calibri"/>
              <a:cs typeface="Arial"/>
              <a:sym typeface="Arial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0935" t="1890" r="1465" b="13947"/>
          <a:stretch/>
        </p:blipFill>
        <p:spPr>
          <a:xfrm>
            <a:off x="6989277" y="1447800"/>
            <a:ext cx="4988196" cy="3962400"/>
          </a:xfrm>
        </p:spPr>
      </p:pic>
    </p:spTree>
    <p:extLst>
      <p:ext uri="{BB962C8B-B14F-4D97-AF65-F5344CB8AC3E}">
        <p14:creationId xmlns:p14="http://schemas.microsoft.com/office/powerpoint/2010/main" val="3008444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2"/>
            <a:ext cx="5283200" cy="1162049"/>
          </a:xfrm>
        </p:spPr>
        <p:txBody>
          <a:bodyPr/>
          <a:lstStyle/>
          <a:p>
            <a:r>
              <a:rPr lang="en-US" dirty="0"/>
              <a:t>Program Goals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823948"/>
            <a:ext cx="5892800" cy="4044633"/>
          </a:xfrm>
        </p:spPr>
        <p:txBody>
          <a:bodyPr>
            <a:norm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64459"/>
                </a:solidFill>
              </a:rPr>
              <a:t>Ensure protection of air quality and public health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64459"/>
                </a:solidFill>
              </a:rPr>
              <a:t>Protect fire as a resource management tool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64459"/>
                </a:solidFill>
              </a:rPr>
              <a:t>Collaboration between agency partners, growers and the public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r>
              <a:rPr lang="en-US" kern="0">
                <a:solidFill>
                  <a:srgbClr val="364459">
                    <a:tint val="75000"/>
                  </a:srgbClr>
                </a:solidFill>
                <a:latin typeface="Calibri"/>
                <a:cs typeface="Arial"/>
                <a:sym typeface="Arial"/>
              </a:rPr>
              <a:t>Idaho Department of Environmental Quality | </a:t>
            </a:r>
            <a:fld id="{1371AC77-66D7-4949-88D0-4777639AA182}" type="slidenum">
              <a:rPr lang="en-US" kern="0">
                <a:solidFill>
                  <a:srgbClr val="364459">
                    <a:tint val="75000"/>
                  </a:srgbClr>
                </a:solidFill>
                <a:latin typeface="Calibri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</a:t>
            </a:fld>
            <a:endParaRPr lang="en-US" kern="0" dirty="0">
              <a:solidFill>
                <a:srgbClr val="364459">
                  <a:tint val="75000"/>
                </a:srgbClr>
              </a:solidFill>
              <a:latin typeface="Calibri"/>
              <a:cs typeface="Arial"/>
              <a:sym typeface="Arial"/>
            </a:endParaRP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2"/>
          <a:srcRect l="9766" r="9766"/>
          <a:stretch/>
        </p:blipFill>
        <p:spPr>
          <a:xfrm>
            <a:off x="7010400" y="1376452"/>
            <a:ext cx="4819651" cy="4492128"/>
          </a:xfrm>
        </p:spPr>
      </p:pic>
    </p:spTree>
    <p:extLst>
      <p:ext uri="{BB962C8B-B14F-4D97-AF65-F5344CB8AC3E}">
        <p14:creationId xmlns:p14="http://schemas.microsoft.com/office/powerpoint/2010/main" val="1760756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Advisory Committee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98601"/>
            <a:ext cx="10972800" cy="5084233"/>
          </a:xfrm>
          <a:noFill/>
        </p:spPr>
        <p:txBody>
          <a:bodyPr>
            <a:normAutofit/>
          </a:bodyPr>
          <a:lstStyle/>
          <a:p>
            <a:r>
              <a:rPr lang="en-US" dirty="0"/>
              <a:t>Meets annually to discuss, prior year’s burning, updates and suggested changes to the program</a:t>
            </a:r>
          </a:p>
          <a:p>
            <a:endParaRPr lang="en-US" dirty="0"/>
          </a:p>
          <a:p>
            <a:r>
              <a:rPr lang="en-US" dirty="0"/>
              <a:t>Consists of Growers, Environmental Organizations, Health Organizations, Tribal Partners, ISDA, EPA and DEQ</a:t>
            </a:r>
          </a:p>
          <a:p>
            <a:endParaRPr lang="en-US" dirty="0"/>
          </a:p>
          <a:p>
            <a:r>
              <a:rPr lang="en-US" dirty="0"/>
              <a:t>South Central Grower Representative: Lucas </a:t>
            </a:r>
            <a:r>
              <a:rPr lang="en-US" dirty="0" err="1"/>
              <a:t>Spratling</a:t>
            </a:r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dirty="0"/>
              <a:t>Next Meeting: February 23, 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r>
              <a:rPr lang="en-US" kern="0">
                <a:solidFill>
                  <a:srgbClr val="364459">
                    <a:tint val="75000"/>
                  </a:srgbClr>
                </a:solidFill>
                <a:latin typeface="Calibri"/>
                <a:cs typeface="Arial"/>
                <a:sym typeface="Arial"/>
              </a:rPr>
              <a:t>Idaho Department of Environmental Quality | </a:t>
            </a:r>
            <a:fld id="{1371AC77-66D7-4949-88D0-4777639AA182}" type="slidenum">
              <a:rPr lang="en-US" kern="0">
                <a:solidFill>
                  <a:srgbClr val="364459">
                    <a:tint val="75000"/>
                  </a:srgbClr>
                </a:solidFill>
                <a:latin typeface="Calibri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5</a:t>
            </a:fld>
            <a:endParaRPr lang="en-US" kern="0" dirty="0">
              <a:solidFill>
                <a:srgbClr val="364459">
                  <a:tint val="75000"/>
                </a:srgbClr>
              </a:solidFill>
              <a:latin typeface="Calibri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638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A2012-4AB2-4436-6948-EA2B72C32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469" y="132181"/>
            <a:ext cx="4011084" cy="1162049"/>
          </a:xfrm>
        </p:spPr>
        <p:txBody>
          <a:bodyPr/>
          <a:lstStyle/>
          <a:p>
            <a:r>
              <a:rPr lang="en-US" dirty="0"/>
              <a:t>Contact Us!!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93883B4-CDE8-9CFA-9D6D-4964651F49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5138822" y="1092201"/>
            <a:ext cx="6558845" cy="491913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91C342-5354-EFA9-2ED5-14B57CA960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3200" y="1493310"/>
            <a:ext cx="4935621" cy="469053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Mike Toole </a:t>
            </a:r>
          </a:p>
          <a:p>
            <a:r>
              <a:rPr lang="en-US" dirty="0"/>
              <a:t>Boise Regional Office  </a:t>
            </a:r>
          </a:p>
          <a:p>
            <a:r>
              <a:rPr lang="en-US" dirty="0"/>
              <a:t>208-373-0550</a:t>
            </a:r>
          </a:p>
          <a:p>
            <a:r>
              <a:rPr lang="en-US" dirty="0">
                <a:hlinkClick r:id="rId3"/>
              </a:rPr>
              <a:t>Michael.Toole@deq.Idaho.gov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Tami Aslett</a:t>
            </a:r>
          </a:p>
          <a:p>
            <a:r>
              <a:rPr lang="en-US" dirty="0"/>
              <a:t>State Office</a:t>
            </a:r>
          </a:p>
          <a:p>
            <a:r>
              <a:rPr lang="en-US" dirty="0"/>
              <a:t>208-373-0443</a:t>
            </a:r>
          </a:p>
          <a:p>
            <a:r>
              <a:rPr lang="en-US" dirty="0">
                <a:hlinkClick r:id="rId4"/>
              </a:rPr>
              <a:t>Tami.Aslett@deq.Idaho.gov</a:t>
            </a:r>
            <a:r>
              <a:rPr lang="en-US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3E235B-D469-AE92-621B-3ED1CE54A1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r>
              <a:rPr lang="en-US" kern="0">
                <a:solidFill>
                  <a:srgbClr val="364459">
                    <a:tint val="75000"/>
                  </a:srgbClr>
                </a:solidFill>
                <a:latin typeface="Calibri"/>
                <a:cs typeface="Arial"/>
                <a:sym typeface="Arial"/>
              </a:rPr>
              <a:t>Idaho Department of Environmental Quality | </a:t>
            </a:r>
            <a:fld id="{1371AC77-66D7-4949-88D0-4777639AA182}" type="slidenum">
              <a:rPr lang="en-US" kern="0">
                <a:solidFill>
                  <a:srgbClr val="364459">
                    <a:tint val="75000"/>
                  </a:srgbClr>
                </a:solidFill>
                <a:latin typeface="Calibri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6</a:t>
            </a:fld>
            <a:endParaRPr lang="en-US" kern="0" dirty="0">
              <a:solidFill>
                <a:srgbClr val="364459">
                  <a:tint val="75000"/>
                </a:srgbClr>
              </a:solidFill>
              <a:latin typeface="Calibri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163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3805" y="1858434"/>
            <a:ext cx="10363200" cy="1468967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15200" y="5461001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en-US" sz="2400" kern="0" dirty="0">
                <a:solidFill>
                  <a:srgbClr val="364459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Tami Aslett</a:t>
            </a:r>
          </a:p>
          <a:p>
            <a:pPr algn="r" defTabSz="1219170">
              <a:buClr>
                <a:srgbClr val="000000"/>
              </a:buClr>
            </a:pPr>
            <a:r>
              <a:rPr lang="en-US" sz="2400" kern="0" dirty="0">
                <a:solidFill>
                  <a:srgbClr val="364459">
                    <a:lumMod val="50000"/>
                  </a:srgbClr>
                </a:solidFill>
                <a:latin typeface="Calibri"/>
                <a:cs typeface="Arial"/>
                <a:sym typeface="Arial"/>
              </a:rPr>
              <a:t>Smoke Management Analyst</a:t>
            </a:r>
          </a:p>
        </p:txBody>
      </p:sp>
    </p:spTree>
    <p:extLst>
      <p:ext uri="{BB962C8B-B14F-4D97-AF65-F5344CB8AC3E}">
        <p14:creationId xmlns:p14="http://schemas.microsoft.com/office/powerpoint/2010/main" val="265254319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DEQ">
      <a:dk1>
        <a:srgbClr val="364459"/>
      </a:dk1>
      <a:lt1>
        <a:srgbClr val="FFFFFF"/>
      </a:lt1>
      <a:dk2>
        <a:srgbClr val="365888"/>
      </a:dk2>
      <a:lt2>
        <a:srgbClr val="DEE2E6"/>
      </a:lt2>
      <a:accent1>
        <a:srgbClr val="364459"/>
      </a:accent1>
      <a:accent2>
        <a:srgbClr val="365888"/>
      </a:accent2>
      <a:accent3>
        <a:srgbClr val="939498"/>
      </a:accent3>
      <a:accent4>
        <a:srgbClr val="2F3978"/>
      </a:accent4>
      <a:accent5>
        <a:srgbClr val="337D58"/>
      </a:accent5>
      <a:accent6>
        <a:srgbClr val="364459"/>
      </a:accent6>
      <a:hlink>
        <a:srgbClr val="365888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296</Words>
  <Application>Microsoft Office PowerPoint</Application>
  <PresentationFormat>Widescreen</PresentationFormat>
  <Paragraphs>53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Custom Design</vt:lpstr>
      <vt:lpstr>Crop Residue Burning Program</vt:lpstr>
      <vt:lpstr>Program History</vt:lpstr>
      <vt:lpstr>Want to Burn? Here’s How!</vt:lpstr>
      <vt:lpstr>Program Goals</vt:lpstr>
      <vt:lpstr>Advisory Committee</vt:lpstr>
      <vt:lpstr>Contact Us!!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Crop Residue Burning Program</dc:title>
  <dc:creator>Tami Aslett</dc:creator>
  <cp:lastModifiedBy>Andi Woolf-Weibye</cp:lastModifiedBy>
  <cp:revision>2</cp:revision>
  <dcterms:created xsi:type="dcterms:W3CDTF">2023-01-20T20:55:41Z</dcterms:created>
  <dcterms:modified xsi:type="dcterms:W3CDTF">2023-01-24T03:08:43Z</dcterms:modified>
</cp:coreProperties>
</file>