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9"/>
  </p:notesMasterIdLst>
  <p:handoutMasterIdLst>
    <p:handoutMasterId r:id="rId10"/>
  </p:handoutMasterIdLst>
  <p:sldIdLst>
    <p:sldId id="288" r:id="rId2"/>
    <p:sldId id="289" r:id="rId3"/>
    <p:sldId id="301" r:id="rId4"/>
    <p:sldId id="291" r:id="rId5"/>
    <p:sldId id="295" r:id="rId6"/>
    <p:sldId id="303" r:id="rId7"/>
    <p:sldId id="302" r:id="rId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4459"/>
    <a:srgbClr val="9394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98665B7-6574-423E-A4B5-A6C020D860FF}">
  <a:tblStyle styleId="{C98665B7-6574-423E-A4B5-A6C020D860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1A8698C-63BC-4B6A-AE92-7E62379B444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02" y="3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2553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C568BA-06FC-4AE4-A9F6-FD8A726CFBA0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A9C4B-73B0-43BE-A387-2AFF7B1DC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854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18941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260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336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3790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354" y="895350"/>
            <a:ext cx="7772400" cy="11017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354" y="2114550"/>
            <a:ext cx="7772400" cy="53340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7" name="Google Shape;19;p3"/>
          <p:cNvSpPr/>
          <p:nvPr userDrawn="1"/>
        </p:nvSpPr>
        <p:spPr>
          <a:xfrm>
            <a:off x="3047704" y="3790050"/>
            <a:ext cx="3047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0;p3"/>
          <p:cNvSpPr/>
          <p:nvPr userDrawn="1"/>
        </p:nvSpPr>
        <p:spPr>
          <a:xfrm>
            <a:off x="6096271" y="3790050"/>
            <a:ext cx="3047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1;p3"/>
          <p:cNvSpPr/>
          <p:nvPr userDrawn="1"/>
        </p:nvSpPr>
        <p:spPr>
          <a:xfrm>
            <a:off x="1" y="3790050"/>
            <a:ext cx="3047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9" descr="Idaho Department of Environmental Quality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99537"/>
            <a:ext cx="2514600" cy="643041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0" y="4767263"/>
            <a:ext cx="38862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Idaho Department of Environmental Quality | </a:t>
            </a:r>
            <a:fld id="{1371AC77-66D7-4949-88D0-4777639AA1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847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0" y="4767263"/>
            <a:ext cx="38862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Idaho Department of Environmental Quality | </a:t>
            </a:r>
            <a:fld id="{1371AC77-66D7-4949-88D0-4777639AA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Google Shape;59;p8"/>
          <p:cNvSpPr/>
          <p:nvPr userDrawn="1"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60;p8"/>
          <p:cNvSpPr/>
          <p:nvPr userDrawn="1"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61;p8"/>
          <p:cNvSpPr/>
          <p:nvPr userDrawn="1"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62;p8"/>
          <p:cNvSpPr/>
          <p:nvPr userDrawn="1"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6375"/>
            <a:ext cx="8229600" cy="857250"/>
          </a:xfrm>
        </p:spPr>
        <p:txBody>
          <a:bodyPr>
            <a:noAutofit/>
          </a:bodyPr>
          <a:lstStyle>
            <a:lvl1pPr algn="l">
              <a:defRPr sz="3600" b="1"/>
            </a:lvl1pPr>
          </a:lstStyle>
          <a:p>
            <a:r>
              <a:rPr lang="en-US" dirty="0"/>
              <a:t>Process Example (</a:t>
            </a:r>
          </a:p>
        </p:txBody>
      </p:sp>
      <p:sp>
        <p:nvSpPr>
          <p:cNvPr id="12" name="Google Shape;244;p28"/>
          <p:cNvSpPr/>
          <p:nvPr/>
        </p:nvSpPr>
        <p:spPr>
          <a:xfrm>
            <a:off x="5632317" y="2002063"/>
            <a:ext cx="3305700" cy="501750"/>
          </a:xfrm>
          <a:prstGeom prst="chevron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lt1"/>
              </a:solidFill>
              <a:latin typeface="+mj-lt"/>
              <a:ea typeface="Lato"/>
              <a:cs typeface="Lato"/>
              <a:sym typeface="Lato"/>
            </a:endParaRPr>
          </a:p>
        </p:txBody>
      </p:sp>
      <p:sp>
        <p:nvSpPr>
          <p:cNvPr id="15" name="Google Shape;247;p28"/>
          <p:cNvSpPr/>
          <p:nvPr userDrawn="1"/>
        </p:nvSpPr>
        <p:spPr>
          <a:xfrm>
            <a:off x="0" y="2002224"/>
            <a:ext cx="3546900" cy="501750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400" dirty="0">
              <a:solidFill>
                <a:schemeClr val="lt1"/>
              </a:solidFill>
              <a:latin typeface="+mj-lt"/>
              <a:ea typeface="Raleway"/>
              <a:cs typeface="Raleway"/>
              <a:sym typeface="Raleway"/>
            </a:endParaRPr>
          </a:p>
        </p:txBody>
      </p:sp>
      <p:sp>
        <p:nvSpPr>
          <p:cNvPr id="18" name="Google Shape;250;p28"/>
          <p:cNvSpPr/>
          <p:nvPr/>
        </p:nvSpPr>
        <p:spPr>
          <a:xfrm>
            <a:off x="2944204" y="2002063"/>
            <a:ext cx="3305700" cy="501750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lt1"/>
              </a:solidFill>
              <a:latin typeface="+mj-lt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448123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>
            <a:noAutofit/>
          </a:bodyPr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0" y="4767263"/>
            <a:ext cx="38862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Idaho Department of Environmental Quality | </a:t>
            </a:r>
            <a:fld id="{1371AC77-66D7-4949-88D0-4777639AA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Google Shape;59;p8"/>
          <p:cNvSpPr/>
          <p:nvPr userDrawn="1"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60;p8"/>
          <p:cNvSpPr/>
          <p:nvPr userDrawn="1"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61;p8"/>
          <p:cNvSpPr/>
          <p:nvPr userDrawn="1"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62;p8"/>
          <p:cNvSpPr/>
          <p:nvPr userDrawn="1"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2272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0" y="4767263"/>
            <a:ext cx="38862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Idaho Department of Environmental Quality | </a:t>
            </a:r>
            <a:fld id="{1371AC77-66D7-4949-88D0-4777639AA1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071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3790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354" y="895350"/>
            <a:ext cx="7772400" cy="11017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7" name="Google Shape;19;p3"/>
          <p:cNvSpPr/>
          <p:nvPr userDrawn="1"/>
        </p:nvSpPr>
        <p:spPr>
          <a:xfrm>
            <a:off x="3047704" y="3790050"/>
            <a:ext cx="3047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0;p3"/>
          <p:cNvSpPr/>
          <p:nvPr userDrawn="1"/>
        </p:nvSpPr>
        <p:spPr>
          <a:xfrm>
            <a:off x="6096271" y="3790050"/>
            <a:ext cx="3047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1;p3"/>
          <p:cNvSpPr/>
          <p:nvPr userDrawn="1"/>
        </p:nvSpPr>
        <p:spPr>
          <a:xfrm>
            <a:off x="1" y="3790050"/>
            <a:ext cx="3047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Picture 9" descr="Idaho Department of Environmental Quality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99537"/>
            <a:ext cx="2514600" cy="643041"/>
          </a:xfrm>
          <a:prstGeom prst="rect">
            <a:avLst/>
          </a:prstGeom>
        </p:spPr>
      </p:pic>
      <p:sp>
        <p:nvSpPr>
          <p:cNvPr id="12" name="Slide Number Placeholder 5" descr="Decorative"/>
          <p:cNvSpPr>
            <a:spLocks noGrp="1"/>
          </p:cNvSpPr>
          <p:nvPr>
            <p:ph type="sldNum" sz="quarter" idx="4"/>
          </p:nvPr>
        </p:nvSpPr>
        <p:spPr>
          <a:xfrm>
            <a:off x="4800600" y="4767263"/>
            <a:ext cx="38862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Idaho Department of Environmental Quality | </a:t>
            </a:r>
            <a:fld id="{1371AC77-66D7-4949-88D0-4777639AA1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916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3790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1" y="2571750"/>
            <a:ext cx="7772400" cy="1101725"/>
          </a:xfrm>
        </p:spPr>
        <p:txBody>
          <a:bodyPr/>
          <a:lstStyle>
            <a:lvl1pPr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Transition Slide</a:t>
            </a:r>
          </a:p>
        </p:txBody>
      </p:sp>
      <p:sp>
        <p:nvSpPr>
          <p:cNvPr id="7" name="Google Shape;19;p3"/>
          <p:cNvSpPr/>
          <p:nvPr userDrawn="1"/>
        </p:nvSpPr>
        <p:spPr>
          <a:xfrm>
            <a:off x="3047704" y="3790050"/>
            <a:ext cx="3047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0;p3"/>
          <p:cNvSpPr/>
          <p:nvPr userDrawn="1"/>
        </p:nvSpPr>
        <p:spPr>
          <a:xfrm>
            <a:off x="6096271" y="3790050"/>
            <a:ext cx="3047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21;p3"/>
          <p:cNvSpPr/>
          <p:nvPr userDrawn="1"/>
        </p:nvSpPr>
        <p:spPr>
          <a:xfrm>
            <a:off x="1" y="3790050"/>
            <a:ext cx="3047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0" y="4767263"/>
            <a:ext cx="38862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Idaho Department of Environmental Quality | </a:t>
            </a:r>
            <a:fld id="{1371AC77-66D7-4949-88D0-4777639AA1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493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0" y="4767263"/>
            <a:ext cx="38862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Idaho Department of Environmental Quality | </a:t>
            </a:r>
            <a:fld id="{1371AC77-66D7-4949-88D0-4777639AA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Google Shape;59;p8"/>
          <p:cNvSpPr/>
          <p:nvPr userDrawn="1"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60;p8"/>
          <p:cNvSpPr/>
          <p:nvPr userDrawn="1"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61;p8"/>
          <p:cNvSpPr/>
          <p:nvPr userDrawn="1"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62;p8"/>
          <p:cNvSpPr/>
          <p:nvPr userDrawn="1"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9488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0" y="4767263"/>
            <a:ext cx="38862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Idaho Department of Environmental Quality | </a:t>
            </a:r>
            <a:fld id="{1371AC77-66D7-4949-88D0-4777639AA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Google Shape;59;p8"/>
          <p:cNvSpPr/>
          <p:nvPr userDrawn="1"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60;p8"/>
          <p:cNvSpPr/>
          <p:nvPr userDrawn="1"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61;p8"/>
          <p:cNvSpPr/>
          <p:nvPr userDrawn="1"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62;p8"/>
          <p:cNvSpPr/>
          <p:nvPr userDrawn="1"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1691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0" y="4767263"/>
            <a:ext cx="38862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Idaho Department of Environmental Quality | </a:t>
            </a:r>
            <a:fld id="{1371AC77-66D7-4949-88D0-4777639AA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Google Shape;59;p8"/>
          <p:cNvSpPr/>
          <p:nvPr userDrawn="1"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60;p8"/>
          <p:cNvSpPr/>
          <p:nvPr userDrawn="1"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61;p8"/>
          <p:cNvSpPr/>
          <p:nvPr userDrawn="1"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62;p8"/>
          <p:cNvSpPr/>
          <p:nvPr userDrawn="1"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5677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 b="1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800600" y="4767263"/>
            <a:ext cx="38862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Idaho Department of Environmental Quality | </a:t>
            </a:r>
            <a:fld id="{1371AC77-66D7-4949-88D0-4777639AA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Google Shape;59;p8"/>
          <p:cNvSpPr/>
          <p:nvPr userDrawn="1"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60;p8"/>
          <p:cNvSpPr/>
          <p:nvPr userDrawn="1"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61;p8"/>
          <p:cNvSpPr/>
          <p:nvPr userDrawn="1"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62;p8"/>
          <p:cNvSpPr/>
          <p:nvPr userDrawn="1"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7670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0" y="4767263"/>
            <a:ext cx="38862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Idaho Department of Environmental Quality | </a:t>
            </a:r>
            <a:fld id="{1371AC77-66D7-4949-88D0-4777639AA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Google Shape;59;p8"/>
          <p:cNvSpPr/>
          <p:nvPr userDrawn="1"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60;p8"/>
          <p:cNvSpPr/>
          <p:nvPr userDrawn="1"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61;p8"/>
          <p:cNvSpPr/>
          <p:nvPr userDrawn="1"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62;p8"/>
          <p:cNvSpPr/>
          <p:nvPr userDrawn="1"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9789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0" y="4767263"/>
            <a:ext cx="38862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Idaho Department of Environmental Quality | </a:t>
            </a:r>
            <a:fld id="{1371AC77-66D7-4949-88D0-4777639AA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Google Shape;59;p8"/>
          <p:cNvSpPr/>
          <p:nvPr userDrawn="1"/>
        </p:nvSpPr>
        <p:spPr>
          <a:xfrm>
            <a:off x="7356366" y="5066325"/>
            <a:ext cx="893700" cy="7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60;p8"/>
          <p:cNvSpPr/>
          <p:nvPr userDrawn="1"/>
        </p:nvSpPr>
        <p:spPr>
          <a:xfrm>
            <a:off x="8250312" y="5066325"/>
            <a:ext cx="893700" cy="771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61;p8"/>
          <p:cNvSpPr/>
          <p:nvPr userDrawn="1"/>
        </p:nvSpPr>
        <p:spPr>
          <a:xfrm>
            <a:off x="0" y="5066325"/>
            <a:ext cx="893700" cy="77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62;p8"/>
          <p:cNvSpPr/>
          <p:nvPr userDrawn="1"/>
        </p:nvSpPr>
        <p:spPr>
          <a:xfrm>
            <a:off x="893710" y="5066325"/>
            <a:ext cx="6462600" cy="77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3490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0" y="4767263"/>
            <a:ext cx="38862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Idaho Department of Environmental Quality | </a:t>
            </a:r>
            <a:fld id="{1371AC77-66D7-4949-88D0-4777639AA1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064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2" r:id="rId2"/>
    <p:sldLayoutId id="2147483671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73" r:id="rId10"/>
    <p:sldLayoutId id="2147483667" r:id="rId11"/>
    <p:sldLayoutId id="2147483668" r:id="rId12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accent3">
              <a:lumMod val="5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3">
              <a:lumMod val="50000"/>
            </a:schemeClr>
          </a:solidFill>
          <a:latin typeface="+mj-lt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Heidi.Orr@deq.Idaho.gov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3950"/>
            <a:ext cx="7772400" cy="1101725"/>
          </a:xfrm>
        </p:spPr>
        <p:txBody>
          <a:bodyPr>
            <a:normAutofit/>
          </a:bodyPr>
          <a:lstStyle/>
          <a:p>
            <a:r>
              <a:rPr lang="en-US" dirty="0"/>
              <a:t>Crop Residue Burning Program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038350"/>
            <a:ext cx="7772400" cy="533400"/>
          </a:xfrm>
        </p:spPr>
        <p:txBody>
          <a:bodyPr/>
          <a:lstStyle/>
          <a:p>
            <a:r>
              <a:rPr lang="en-US" dirty="0"/>
              <a:t>Bean School 2023 – Twin Falls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10200" y="409575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Heidi Orr</a:t>
            </a:r>
          </a:p>
          <a:p>
            <a:pPr algn="r"/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Air Quality Compliance Officer</a:t>
            </a:r>
          </a:p>
        </p:txBody>
      </p:sp>
    </p:spTree>
    <p:extLst>
      <p:ext uri="{BB962C8B-B14F-4D97-AF65-F5344CB8AC3E}">
        <p14:creationId xmlns:p14="http://schemas.microsoft.com/office/powerpoint/2010/main" val="3451891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1550"/>
            <a:ext cx="8229600" cy="388378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Current program developed from 2007 settlement agreement.</a:t>
            </a:r>
          </a:p>
          <a:p>
            <a:r>
              <a:rPr lang="en-US" dirty="0"/>
              <a:t>Nez Perce Tribe and Washington DOE programs served as models.</a:t>
            </a:r>
          </a:p>
          <a:p>
            <a:r>
              <a:rPr lang="en-US" dirty="0"/>
              <a:t>Focus on Sensitive Populations</a:t>
            </a:r>
          </a:p>
          <a:p>
            <a:r>
              <a:rPr lang="en-US" dirty="0"/>
              <a:t>Must meet Clean Air Act requirements</a:t>
            </a:r>
          </a:p>
          <a:p>
            <a:r>
              <a:rPr lang="en-US" dirty="0"/>
              <a:t>Statute, Rule, and Op Guide</a:t>
            </a:r>
          </a:p>
          <a:p>
            <a:r>
              <a:rPr lang="en-US" dirty="0"/>
              <a:t>Changes over time:</a:t>
            </a:r>
          </a:p>
          <a:p>
            <a:pPr lvl="1"/>
            <a:r>
              <a:rPr lang="en-US" dirty="0"/>
              <a:t>Spot and Bale, Propane Flaming</a:t>
            </a:r>
          </a:p>
          <a:p>
            <a:pPr lvl="1"/>
            <a:r>
              <a:rPr lang="en-US" dirty="0"/>
              <a:t>Pollutant Threshold Criteria- Ozone</a:t>
            </a:r>
          </a:p>
          <a:p>
            <a:pPr lvl="1"/>
            <a:r>
              <a:rPr lang="en-US" dirty="0"/>
              <a:t>Fee due date – Pay at the end of the year.  </a:t>
            </a:r>
          </a:p>
          <a:p>
            <a:pPr lvl="1"/>
            <a:r>
              <a:rPr lang="en-US" dirty="0"/>
              <a:t>Op Guide Updates</a:t>
            </a:r>
          </a:p>
          <a:p>
            <a:pPr lvl="1"/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Idaho Department of Environmental Quality | </a:t>
            </a:r>
            <a:fld id="{1371AC77-66D7-4949-88D0-4777639AA18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12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5750"/>
            <a:ext cx="4199594" cy="871537"/>
          </a:xfrm>
        </p:spPr>
        <p:txBody>
          <a:bodyPr/>
          <a:lstStyle/>
          <a:p>
            <a:pPr algn="ctr"/>
            <a:r>
              <a:rPr lang="en-US" dirty="0"/>
              <a:t>Want to Burn? Here’s How!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304" y="1221958"/>
            <a:ext cx="5201653" cy="354806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Register before you want to burn    </a:t>
            </a:r>
            <a:r>
              <a:rPr lang="en-US" sz="1800" dirty="0">
                <a:solidFill>
                  <a:srgbClr val="FF0000"/>
                </a:solidFill>
              </a:rPr>
              <a:t>(At least 3 days)</a:t>
            </a:r>
            <a:endParaRPr lang="en-US" sz="2000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Take Grower Training </a:t>
            </a:r>
            <a:r>
              <a:rPr lang="en-US" sz="1800" dirty="0">
                <a:solidFill>
                  <a:srgbClr val="FF0000"/>
                </a:solidFill>
              </a:rPr>
              <a:t>(Once every 5 years)</a:t>
            </a:r>
            <a:endParaRPr lang="en-US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Add field to Ready to Burn list </a:t>
            </a:r>
          </a:p>
          <a:p>
            <a:r>
              <a:rPr lang="en-US" sz="1600" dirty="0">
                <a:solidFill>
                  <a:srgbClr val="FF0000"/>
                </a:solidFill>
              </a:rPr>
              <a:t>          </a:t>
            </a:r>
            <a:r>
              <a:rPr lang="en-US" sz="1800" dirty="0">
                <a:solidFill>
                  <a:srgbClr val="FF0000"/>
                </a:solidFill>
              </a:rPr>
              <a:t>(At least 24 hours prior)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Day of burn - Get approval from DEQ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Submit post burn report.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Pay fees next January </a:t>
            </a:r>
            <a:r>
              <a:rPr lang="en-US" sz="1800" dirty="0">
                <a:solidFill>
                  <a:srgbClr val="FF0000"/>
                </a:solidFill>
              </a:rPr>
              <a:t>($2 per acre).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Idaho Department of Environmental Quality | </a:t>
            </a:r>
            <a:fld id="{1371AC77-66D7-4949-88D0-4777639AA18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0935" t="1890" r="1465" b="13947"/>
          <a:stretch/>
        </p:blipFill>
        <p:spPr>
          <a:xfrm>
            <a:off x="5241957" y="1085850"/>
            <a:ext cx="3741147" cy="2971800"/>
          </a:xfrm>
        </p:spPr>
      </p:pic>
    </p:spTree>
    <p:extLst>
      <p:ext uri="{BB962C8B-B14F-4D97-AF65-F5344CB8AC3E}">
        <p14:creationId xmlns:p14="http://schemas.microsoft.com/office/powerpoint/2010/main" val="3008444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962400" cy="871537"/>
          </a:xfrm>
        </p:spPr>
        <p:txBody>
          <a:bodyPr/>
          <a:lstStyle/>
          <a:p>
            <a:r>
              <a:rPr lang="en-US" dirty="0"/>
              <a:t>Program Goals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367960"/>
            <a:ext cx="4419600" cy="303347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64459"/>
                </a:solidFill>
              </a:rPr>
              <a:t>Ensure protection of air quality and public health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64459"/>
                </a:solidFill>
              </a:rPr>
              <a:t>Protect fire as a resource management tool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64459"/>
                </a:solidFill>
              </a:rPr>
              <a:t>Collaboration between agency partners, growers and the public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Idaho Department of Environmental Quality | </a:t>
            </a:r>
            <a:fld id="{1371AC77-66D7-4949-88D0-4777639AA18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/>
          <a:srcRect l="9766" r="9766"/>
          <a:stretch/>
        </p:blipFill>
        <p:spPr>
          <a:xfrm>
            <a:off x="5257800" y="1032339"/>
            <a:ext cx="3614738" cy="3369096"/>
          </a:xfrm>
        </p:spPr>
      </p:pic>
    </p:spTree>
    <p:extLst>
      <p:ext uri="{BB962C8B-B14F-4D97-AF65-F5344CB8AC3E}">
        <p14:creationId xmlns:p14="http://schemas.microsoft.com/office/powerpoint/2010/main" val="1760756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Advisory Committee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3950"/>
            <a:ext cx="8229600" cy="3813175"/>
          </a:xfrm>
          <a:noFill/>
        </p:spPr>
        <p:txBody>
          <a:bodyPr>
            <a:normAutofit lnSpcReduction="10000"/>
          </a:bodyPr>
          <a:lstStyle/>
          <a:p>
            <a:r>
              <a:rPr lang="en-US" dirty="0"/>
              <a:t>Meets annually to discuss, prior year’s burning, updates and suggested changes to the program</a:t>
            </a:r>
          </a:p>
          <a:p>
            <a:endParaRPr lang="en-US" dirty="0"/>
          </a:p>
          <a:p>
            <a:r>
              <a:rPr lang="en-US" dirty="0"/>
              <a:t>Consists of Growers, Environmental Organizations, Health Organizations, Tribal Partners, ISDA, EPA and DEQ</a:t>
            </a:r>
          </a:p>
          <a:p>
            <a:endParaRPr lang="en-US" dirty="0"/>
          </a:p>
          <a:p>
            <a:r>
              <a:rPr lang="en-US" dirty="0"/>
              <a:t>South Central Grower Representative: Lucas </a:t>
            </a:r>
            <a:r>
              <a:rPr lang="en-US" dirty="0" err="1"/>
              <a:t>Spratling</a:t>
            </a:r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Next Meeting: February 23,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Idaho Department of Environmental Quality | </a:t>
            </a:r>
            <a:fld id="{1371AC77-66D7-4949-88D0-4777639AA18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38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A2012-4AB2-4436-6948-EA2B72C32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Us!!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93883B4-CDE8-9CFA-9D6D-4964651F49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3854116" y="727074"/>
            <a:ext cx="4919134" cy="368935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91C342-5354-EFA9-2ED5-14B57CA960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6856" y="1733550"/>
            <a:ext cx="3429000" cy="1876425"/>
          </a:xfrm>
        </p:spPr>
        <p:txBody>
          <a:bodyPr/>
          <a:lstStyle/>
          <a:p>
            <a:r>
              <a:rPr lang="en-US" dirty="0"/>
              <a:t>Heidi Orr</a:t>
            </a:r>
          </a:p>
          <a:p>
            <a:r>
              <a:rPr lang="en-US" dirty="0"/>
              <a:t>Twin Falls Regional Office 208-736-2190</a:t>
            </a:r>
          </a:p>
          <a:p>
            <a:r>
              <a:rPr lang="en-US" dirty="0">
                <a:hlinkClick r:id="rId3"/>
              </a:rPr>
              <a:t>Heidi.Orr@deq.Idaho.gov</a:t>
            </a: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3E235B-D469-AE92-621B-3ED1CE54A1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Idaho Department of Environmental Quality | </a:t>
            </a:r>
            <a:fld id="{1371AC77-66D7-4949-88D0-4777639AA18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763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1393825"/>
            <a:ext cx="7772400" cy="1101725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6400" y="409575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Heidi Orr</a:t>
            </a:r>
          </a:p>
          <a:p>
            <a:pPr algn="r"/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Air Quality Compliance Officer</a:t>
            </a:r>
          </a:p>
        </p:txBody>
      </p:sp>
    </p:spTree>
    <p:extLst>
      <p:ext uri="{BB962C8B-B14F-4D97-AF65-F5344CB8AC3E}">
        <p14:creationId xmlns:p14="http://schemas.microsoft.com/office/powerpoint/2010/main" val="245912143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DEQ">
      <a:dk1>
        <a:srgbClr val="364459"/>
      </a:dk1>
      <a:lt1>
        <a:srgbClr val="FFFFFF"/>
      </a:lt1>
      <a:dk2>
        <a:srgbClr val="365888"/>
      </a:dk2>
      <a:lt2>
        <a:srgbClr val="DEE2E6"/>
      </a:lt2>
      <a:accent1>
        <a:srgbClr val="364459"/>
      </a:accent1>
      <a:accent2>
        <a:srgbClr val="365888"/>
      </a:accent2>
      <a:accent3>
        <a:srgbClr val="939498"/>
      </a:accent3>
      <a:accent4>
        <a:srgbClr val="2F3978"/>
      </a:accent4>
      <a:accent5>
        <a:srgbClr val="337D58"/>
      </a:accent5>
      <a:accent6>
        <a:srgbClr val="364459"/>
      </a:accent6>
      <a:hlink>
        <a:srgbClr val="365888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496</TotalTime>
  <Words>286</Words>
  <Application>Microsoft Office PowerPoint</Application>
  <PresentationFormat>On-screen Show (16:9)</PresentationFormat>
  <Paragraphs>47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Custom Design</vt:lpstr>
      <vt:lpstr>Crop Residue Burning Program</vt:lpstr>
      <vt:lpstr>Program History</vt:lpstr>
      <vt:lpstr>Want to Burn? Here’s How!</vt:lpstr>
      <vt:lpstr>Program Goals</vt:lpstr>
      <vt:lpstr>Advisory Committee</vt:lpstr>
      <vt:lpstr>Contact Us!!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Anna McGeehan</dc:creator>
  <cp:lastModifiedBy>Andi Woolf-Weibye</cp:lastModifiedBy>
  <cp:revision>55</cp:revision>
  <dcterms:modified xsi:type="dcterms:W3CDTF">2023-01-24T03:08:09Z</dcterms:modified>
</cp:coreProperties>
</file>