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4" r:id="rId1"/>
    <p:sldMasterId id="2147484317" r:id="rId2"/>
    <p:sldMasterId id="2147484326" r:id="rId3"/>
    <p:sldMasterId id="2147484315" r:id="rId4"/>
    <p:sldMasterId id="2147484316" r:id="rId5"/>
    <p:sldMasterId id="2147484365" r:id="rId6"/>
    <p:sldMasterId id="2147484373" r:id="rId7"/>
    <p:sldMasterId id="2147484380" r:id="rId8"/>
    <p:sldMasterId id="2147484388" r:id="rId9"/>
    <p:sldMasterId id="2147484397" r:id="rId10"/>
  </p:sldMasterIdLst>
  <p:notesMasterIdLst>
    <p:notesMasterId r:id="rId35"/>
  </p:notesMasterIdLst>
  <p:handoutMasterIdLst>
    <p:handoutMasterId r:id="rId36"/>
  </p:handoutMasterIdLst>
  <p:sldIdLst>
    <p:sldId id="257" r:id="rId11"/>
    <p:sldId id="434" r:id="rId12"/>
    <p:sldId id="411" r:id="rId13"/>
    <p:sldId id="1266" r:id="rId14"/>
    <p:sldId id="1331" r:id="rId15"/>
    <p:sldId id="1328" r:id="rId16"/>
    <p:sldId id="1311" r:id="rId17"/>
    <p:sldId id="1312" r:id="rId18"/>
    <p:sldId id="415" r:id="rId19"/>
    <p:sldId id="453" r:id="rId20"/>
    <p:sldId id="443" r:id="rId21"/>
    <p:sldId id="420" r:id="rId22"/>
    <p:sldId id="370" r:id="rId23"/>
    <p:sldId id="422" r:id="rId24"/>
    <p:sldId id="1341" r:id="rId25"/>
    <p:sldId id="1348" r:id="rId26"/>
    <p:sldId id="318" r:id="rId27"/>
    <p:sldId id="316" r:id="rId28"/>
    <p:sldId id="319" r:id="rId29"/>
    <p:sldId id="421" r:id="rId30"/>
    <p:sldId id="441" r:id="rId31"/>
    <p:sldId id="1343" r:id="rId32"/>
    <p:sldId id="1345" r:id="rId33"/>
    <p:sldId id="647" r:id="rId34"/>
  </p:sldIdLst>
  <p:sldSz cx="24385588" cy="13717588"/>
  <p:notesSz cx="6858000" cy="9144000"/>
  <p:defaultTextStyle>
    <a:defPPr>
      <a:defRPr lang="ru-RU"/>
    </a:defPPr>
    <a:lvl1pPr marL="0" algn="l" defTabSz="2438092" rtl="0" eaLnBrk="1" latinLnBrk="0" hangingPunct="1">
      <a:defRPr sz="4800" kern="1200">
        <a:solidFill>
          <a:schemeClr val="tx1"/>
        </a:solidFill>
        <a:latin typeface="+mn-lt"/>
        <a:ea typeface="+mn-ea"/>
        <a:cs typeface="+mn-cs"/>
      </a:defRPr>
    </a:lvl1pPr>
    <a:lvl2pPr marL="1219047" algn="l" defTabSz="2438092" rtl="0" eaLnBrk="1" latinLnBrk="0" hangingPunct="1">
      <a:defRPr sz="4800" kern="1200">
        <a:solidFill>
          <a:schemeClr val="tx1"/>
        </a:solidFill>
        <a:latin typeface="+mn-lt"/>
        <a:ea typeface="+mn-ea"/>
        <a:cs typeface="+mn-cs"/>
      </a:defRPr>
    </a:lvl2pPr>
    <a:lvl3pPr marL="2438092" algn="l" defTabSz="2438092" rtl="0" eaLnBrk="1" latinLnBrk="0" hangingPunct="1">
      <a:defRPr sz="4800" kern="1200">
        <a:solidFill>
          <a:schemeClr val="tx1"/>
        </a:solidFill>
        <a:latin typeface="+mn-lt"/>
        <a:ea typeface="+mn-ea"/>
        <a:cs typeface="+mn-cs"/>
      </a:defRPr>
    </a:lvl3pPr>
    <a:lvl4pPr marL="3657139" algn="l" defTabSz="2438092" rtl="0" eaLnBrk="1" latinLnBrk="0" hangingPunct="1">
      <a:defRPr sz="4800" kern="1200">
        <a:solidFill>
          <a:schemeClr val="tx1"/>
        </a:solidFill>
        <a:latin typeface="+mn-lt"/>
        <a:ea typeface="+mn-ea"/>
        <a:cs typeface="+mn-cs"/>
      </a:defRPr>
    </a:lvl4pPr>
    <a:lvl5pPr marL="4876186" algn="l" defTabSz="2438092" rtl="0" eaLnBrk="1" latinLnBrk="0" hangingPunct="1">
      <a:defRPr sz="4800" kern="1200">
        <a:solidFill>
          <a:schemeClr val="tx1"/>
        </a:solidFill>
        <a:latin typeface="+mn-lt"/>
        <a:ea typeface="+mn-ea"/>
        <a:cs typeface="+mn-cs"/>
      </a:defRPr>
    </a:lvl5pPr>
    <a:lvl6pPr marL="6095230" algn="l" defTabSz="2438092" rtl="0" eaLnBrk="1" latinLnBrk="0" hangingPunct="1">
      <a:defRPr sz="4800" kern="1200">
        <a:solidFill>
          <a:schemeClr val="tx1"/>
        </a:solidFill>
        <a:latin typeface="+mn-lt"/>
        <a:ea typeface="+mn-ea"/>
        <a:cs typeface="+mn-cs"/>
      </a:defRPr>
    </a:lvl6pPr>
    <a:lvl7pPr marL="7314277" algn="l" defTabSz="2438092" rtl="0" eaLnBrk="1" latinLnBrk="0" hangingPunct="1">
      <a:defRPr sz="4800" kern="1200">
        <a:solidFill>
          <a:schemeClr val="tx1"/>
        </a:solidFill>
        <a:latin typeface="+mn-lt"/>
        <a:ea typeface="+mn-ea"/>
        <a:cs typeface="+mn-cs"/>
      </a:defRPr>
    </a:lvl7pPr>
    <a:lvl8pPr marL="8533324" algn="l" defTabSz="2438092" rtl="0" eaLnBrk="1" latinLnBrk="0" hangingPunct="1">
      <a:defRPr sz="4800" kern="1200">
        <a:solidFill>
          <a:schemeClr val="tx1"/>
        </a:solidFill>
        <a:latin typeface="+mn-lt"/>
        <a:ea typeface="+mn-ea"/>
        <a:cs typeface="+mn-cs"/>
      </a:defRPr>
    </a:lvl8pPr>
    <a:lvl9pPr marL="9752371" algn="l" defTabSz="2438092" rtl="0" eaLnBrk="1" latinLnBrk="0" hangingPunct="1">
      <a:defRPr sz="4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C60ADA-FCA6-4EED-8D4C-3CD1B7802D9C}">
          <p14:sldIdLst>
            <p14:sldId id="257"/>
            <p14:sldId id="434"/>
            <p14:sldId id="411"/>
            <p14:sldId id="1266"/>
            <p14:sldId id="1331"/>
            <p14:sldId id="1328"/>
            <p14:sldId id="1311"/>
            <p14:sldId id="1312"/>
            <p14:sldId id="415"/>
            <p14:sldId id="453"/>
            <p14:sldId id="443"/>
            <p14:sldId id="420"/>
            <p14:sldId id="370"/>
            <p14:sldId id="422"/>
            <p14:sldId id="1341"/>
            <p14:sldId id="1348"/>
            <p14:sldId id="318"/>
            <p14:sldId id="316"/>
            <p14:sldId id="319"/>
            <p14:sldId id="421"/>
            <p14:sldId id="441"/>
            <p14:sldId id="1343"/>
            <p14:sldId id="1345"/>
            <p14:sldId id="64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300"/>
    <a:srgbClr val="FAFAFA"/>
    <a:srgbClr val="FEBE0F"/>
    <a:srgbClr val="FBC71A"/>
    <a:srgbClr val="E1E1E1"/>
    <a:srgbClr val="FFFFFF"/>
    <a:srgbClr val="649FFF"/>
    <a:srgbClr val="F2F2F2"/>
    <a:srgbClr val="242529"/>
    <a:srgbClr val="D1D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131" autoAdjust="0"/>
  </p:normalViewPr>
  <p:slideViewPr>
    <p:cSldViewPr>
      <p:cViewPr varScale="1">
        <p:scale>
          <a:sx n="46" d="100"/>
          <a:sy n="46" d="100"/>
        </p:scale>
        <p:origin x="750"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p:cViewPr varScale="1">
        <p:scale>
          <a:sx n="158" d="100"/>
          <a:sy n="158" d="100"/>
        </p:scale>
        <p:origin x="388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31726297370717E-2"/>
          <c:y val="2.1899268263249699E-2"/>
          <c:w val="0.89789809826403277"/>
          <c:h val="0.91843305212115889"/>
        </c:manualLayout>
      </c:layout>
      <c:lineChart>
        <c:grouping val="standard"/>
        <c:varyColors val="0"/>
        <c:ser>
          <c:idx val="0"/>
          <c:order val="0"/>
          <c:tx>
            <c:strRef>
              <c:f>Sheet1!$B$1</c:f>
              <c:strCache>
                <c:ptCount val="1"/>
                <c:pt idx="0">
                  <c:v>Illinois Anhydrous ammonia</c:v>
                </c:pt>
              </c:strCache>
            </c:strRef>
          </c:tx>
          <c:spPr>
            <a:ln w="57150" cap="rnd">
              <a:solidFill>
                <a:schemeClr val="accent1"/>
              </a:solidFill>
              <a:round/>
            </a:ln>
            <a:effectLst/>
          </c:spPr>
          <c:marker>
            <c:symbol val="none"/>
          </c:marker>
          <c:cat>
            <c:numRef>
              <c:f>Sheet1!$A$2:$A$132</c:f>
              <c:numCache>
                <c:formatCode>m/d/yyyy</c:formatCode>
                <c:ptCount val="131"/>
                <c:pt idx="0">
                  <c:v>43440</c:v>
                </c:pt>
                <c:pt idx="1">
                  <c:v>43454</c:v>
                </c:pt>
                <c:pt idx="2">
                  <c:v>43468</c:v>
                </c:pt>
                <c:pt idx="3">
                  <c:v>43482</c:v>
                </c:pt>
                <c:pt idx="4">
                  <c:v>43496</c:v>
                </c:pt>
                <c:pt idx="5">
                  <c:v>43510</c:v>
                </c:pt>
                <c:pt idx="6">
                  <c:v>43524</c:v>
                </c:pt>
                <c:pt idx="7">
                  <c:v>43538</c:v>
                </c:pt>
                <c:pt idx="8">
                  <c:v>43552</c:v>
                </c:pt>
                <c:pt idx="9">
                  <c:v>43566</c:v>
                </c:pt>
                <c:pt idx="10">
                  <c:v>43580</c:v>
                </c:pt>
                <c:pt idx="11">
                  <c:v>43594</c:v>
                </c:pt>
                <c:pt idx="12">
                  <c:v>43608</c:v>
                </c:pt>
                <c:pt idx="13">
                  <c:v>43622</c:v>
                </c:pt>
                <c:pt idx="14">
                  <c:v>43636</c:v>
                </c:pt>
                <c:pt idx="15">
                  <c:v>43649</c:v>
                </c:pt>
                <c:pt idx="16">
                  <c:v>43664</c:v>
                </c:pt>
                <c:pt idx="17">
                  <c:v>43678</c:v>
                </c:pt>
                <c:pt idx="18">
                  <c:v>43692</c:v>
                </c:pt>
                <c:pt idx="19">
                  <c:v>43706</c:v>
                </c:pt>
                <c:pt idx="20">
                  <c:v>43720</c:v>
                </c:pt>
                <c:pt idx="21">
                  <c:v>43734</c:v>
                </c:pt>
                <c:pt idx="22">
                  <c:v>43748</c:v>
                </c:pt>
                <c:pt idx="23">
                  <c:v>43762</c:v>
                </c:pt>
                <c:pt idx="24">
                  <c:v>43776</c:v>
                </c:pt>
                <c:pt idx="25">
                  <c:v>43790</c:v>
                </c:pt>
                <c:pt idx="26">
                  <c:v>43804</c:v>
                </c:pt>
                <c:pt idx="27">
                  <c:v>43818</c:v>
                </c:pt>
                <c:pt idx="28">
                  <c:v>43832</c:v>
                </c:pt>
                <c:pt idx="29">
                  <c:v>43846</c:v>
                </c:pt>
                <c:pt idx="30">
                  <c:v>43860</c:v>
                </c:pt>
                <c:pt idx="31">
                  <c:v>43874</c:v>
                </c:pt>
                <c:pt idx="32">
                  <c:v>43888</c:v>
                </c:pt>
                <c:pt idx="33">
                  <c:v>43902</c:v>
                </c:pt>
                <c:pt idx="34">
                  <c:v>43902</c:v>
                </c:pt>
                <c:pt idx="35">
                  <c:v>43916</c:v>
                </c:pt>
                <c:pt idx="36">
                  <c:v>43916</c:v>
                </c:pt>
                <c:pt idx="37">
                  <c:v>43930</c:v>
                </c:pt>
                <c:pt idx="38">
                  <c:v>43930</c:v>
                </c:pt>
                <c:pt idx="39">
                  <c:v>43944</c:v>
                </c:pt>
                <c:pt idx="40">
                  <c:v>43958</c:v>
                </c:pt>
                <c:pt idx="41">
                  <c:v>43972</c:v>
                </c:pt>
                <c:pt idx="42">
                  <c:v>43986</c:v>
                </c:pt>
                <c:pt idx="43">
                  <c:v>44000</c:v>
                </c:pt>
                <c:pt idx="44">
                  <c:v>44014</c:v>
                </c:pt>
                <c:pt idx="45">
                  <c:v>44028</c:v>
                </c:pt>
                <c:pt idx="46">
                  <c:v>44042</c:v>
                </c:pt>
                <c:pt idx="47">
                  <c:v>44056</c:v>
                </c:pt>
                <c:pt idx="48">
                  <c:v>44070</c:v>
                </c:pt>
                <c:pt idx="49">
                  <c:v>44084</c:v>
                </c:pt>
                <c:pt idx="50">
                  <c:v>44098</c:v>
                </c:pt>
                <c:pt idx="51">
                  <c:v>44112</c:v>
                </c:pt>
                <c:pt idx="52">
                  <c:v>44126</c:v>
                </c:pt>
                <c:pt idx="53">
                  <c:v>44140</c:v>
                </c:pt>
                <c:pt idx="54">
                  <c:v>44154</c:v>
                </c:pt>
                <c:pt idx="55">
                  <c:v>44168</c:v>
                </c:pt>
                <c:pt idx="56">
                  <c:v>44182</c:v>
                </c:pt>
                <c:pt idx="57">
                  <c:v>44196</c:v>
                </c:pt>
                <c:pt idx="58">
                  <c:v>44210</c:v>
                </c:pt>
                <c:pt idx="59">
                  <c:v>44231</c:v>
                </c:pt>
                <c:pt idx="60">
                  <c:v>44238</c:v>
                </c:pt>
                <c:pt idx="61">
                  <c:v>44252</c:v>
                </c:pt>
                <c:pt idx="62">
                  <c:v>44266</c:v>
                </c:pt>
                <c:pt idx="63">
                  <c:v>44280</c:v>
                </c:pt>
                <c:pt idx="64">
                  <c:v>44294</c:v>
                </c:pt>
                <c:pt idx="65">
                  <c:v>44308</c:v>
                </c:pt>
                <c:pt idx="66">
                  <c:v>44322</c:v>
                </c:pt>
                <c:pt idx="67">
                  <c:v>44336</c:v>
                </c:pt>
                <c:pt idx="68">
                  <c:v>44350</c:v>
                </c:pt>
                <c:pt idx="69">
                  <c:v>44364</c:v>
                </c:pt>
                <c:pt idx="70">
                  <c:v>44378</c:v>
                </c:pt>
                <c:pt idx="71">
                  <c:v>44392</c:v>
                </c:pt>
                <c:pt idx="72">
                  <c:v>44406</c:v>
                </c:pt>
                <c:pt idx="73">
                  <c:v>44420</c:v>
                </c:pt>
                <c:pt idx="74">
                  <c:v>44434</c:v>
                </c:pt>
                <c:pt idx="75">
                  <c:v>44448</c:v>
                </c:pt>
                <c:pt idx="76">
                  <c:v>44462</c:v>
                </c:pt>
                <c:pt idx="77">
                  <c:v>44476</c:v>
                </c:pt>
                <c:pt idx="78">
                  <c:v>44490</c:v>
                </c:pt>
                <c:pt idx="79">
                  <c:v>44504</c:v>
                </c:pt>
                <c:pt idx="80">
                  <c:v>44518</c:v>
                </c:pt>
                <c:pt idx="81">
                  <c:v>44532</c:v>
                </c:pt>
                <c:pt idx="82">
                  <c:v>44546</c:v>
                </c:pt>
                <c:pt idx="83">
                  <c:v>44560</c:v>
                </c:pt>
                <c:pt idx="84">
                  <c:v>44574</c:v>
                </c:pt>
                <c:pt idx="85">
                  <c:v>44588</c:v>
                </c:pt>
                <c:pt idx="86">
                  <c:v>44602</c:v>
                </c:pt>
                <c:pt idx="87">
                  <c:v>44616</c:v>
                </c:pt>
                <c:pt idx="88">
                  <c:v>44616</c:v>
                </c:pt>
                <c:pt idx="89">
                  <c:v>44630</c:v>
                </c:pt>
                <c:pt idx="90">
                  <c:v>44644</c:v>
                </c:pt>
                <c:pt idx="91">
                  <c:v>44658</c:v>
                </c:pt>
                <c:pt idx="92">
                  <c:v>44672</c:v>
                </c:pt>
                <c:pt idx="93">
                  <c:v>44686</c:v>
                </c:pt>
                <c:pt idx="94">
                  <c:v>44700</c:v>
                </c:pt>
                <c:pt idx="95">
                  <c:v>44714</c:v>
                </c:pt>
                <c:pt idx="96">
                  <c:v>44728</c:v>
                </c:pt>
                <c:pt idx="97">
                  <c:v>44770</c:v>
                </c:pt>
                <c:pt idx="98">
                  <c:v>44784</c:v>
                </c:pt>
                <c:pt idx="99">
                  <c:v>44826</c:v>
                </c:pt>
                <c:pt idx="100">
                  <c:v>44840</c:v>
                </c:pt>
                <c:pt idx="101">
                  <c:v>44854</c:v>
                </c:pt>
                <c:pt idx="102">
                  <c:v>44868</c:v>
                </c:pt>
                <c:pt idx="103">
                  <c:v>44882</c:v>
                </c:pt>
                <c:pt idx="104">
                  <c:v>44896</c:v>
                </c:pt>
                <c:pt idx="105">
                  <c:v>44910</c:v>
                </c:pt>
                <c:pt idx="106">
                  <c:v>44924</c:v>
                </c:pt>
                <c:pt idx="107">
                  <c:v>44938</c:v>
                </c:pt>
                <c:pt idx="108">
                  <c:v>44952</c:v>
                </c:pt>
                <c:pt idx="109">
                  <c:v>44966</c:v>
                </c:pt>
                <c:pt idx="110">
                  <c:v>44980</c:v>
                </c:pt>
                <c:pt idx="111">
                  <c:v>44994</c:v>
                </c:pt>
                <c:pt idx="112">
                  <c:v>45008</c:v>
                </c:pt>
                <c:pt idx="113">
                  <c:v>45022</c:v>
                </c:pt>
                <c:pt idx="114">
                  <c:v>45036</c:v>
                </c:pt>
                <c:pt idx="115">
                  <c:v>45050</c:v>
                </c:pt>
                <c:pt idx="116">
                  <c:v>45064</c:v>
                </c:pt>
                <c:pt idx="117">
                  <c:v>45078</c:v>
                </c:pt>
                <c:pt idx="118">
                  <c:v>45092</c:v>
                </c:pt>
                <c:pt idx="119">
                  <c:v>45107</c:v>
                </c:pt>
                <c:pt idx="120">
                  <c:v>45120</c:v>
                </c:pt>
                <c:pt idx="121">
                  <c:v>45134</c:v>
                </c:pt>
                <c:pt idx="122">
                  <c:v>45148</c:v>
                </c:pt>
                <c:pt idx="123">
                  <c:v>45162</c:v>
                </c:pt>
                <c:pt idx="124">
                  <c:v>45176</c:v>
                </c:pt>
                <c:pt idx="125">
                  <c:v>45190</c:v>
                </c:pt>
                <c:pt idx="126">
                  <c:v>45204</c:v>
                </c:pt>
                <c:pt idx="127">
                  <c:v>45218</c:v>
                </c:pt>
                <c:pt idx="128">
                  <c:v>45232</c:v>
                </c:pt>
                <c:pt idx="129">
                  <c:v>45246</c:v>
                </c:pt>
                <c:pt idx="130">
                  <c:v>45260</c:v>
                </c:pt>
              </c:numCache>
            </c:numRef>
          </c:cat>
          <c:val>
            <c:numRef>
              <c:f>Sheet1!$B$2:$B$132</c:f>
              <c:numCache>
                <c:formatCode>General</c:formatCode>
                <c:ptCount val="131"/>
                <c:pt idx="0">
                  <c:v>527.09</c:v>
                </c:pt>
                <c:pt idx="1">
                  <c:v>579.5</c:v>
                </c:pt>
                <c:pt idx="2">
                  <c:v>601.38</c:v>
                </c:pt>
                <c:pt idx="3">
                  <c:v>609.77</c:v>
                </c:pt>
                <c:pt idx="4">
                  <c:v>610.91999999999996</c:v>
                </c:pt>
                <c:pt idx="5">
                  <c:v>613.23</c:v>
                </c:pt>
                <c:pt idx="6">
                  <c:v>614.33000000000004</c:v>
                </c:pt>
                <c:pt idx="7">
                  <c:v>615.33000000000004</c:v>
                </c:pt>
                <c:pt idx="8">
                  <c:v>615.33000000000004</c:v>
                </c:pt>
                <c:pt idx="9">
                  <c:v>616.47</c:v>
                </c:pt>
                <c:pt idx="10">
                  <c:v>616.47</c:v>
                </c:pt>
                <c:pt idx="11">
                  <c:v>616.47</c:v>
                </c:pt>
                <c:pt idx="12">
                  <c:v>616.47</c:v>
                </c:pt>
                <c:pt idx="13">
                  <c:v>616.47</c:v>
                </c:pt>
                <c:pt idx="14">
                  <c:v>616.47</c:v>
                </c:pt>
                <c:pt idx="15">
                  <c:v>611.79999999999995</c:v>
                </c:pt>
                <c:pt idx="16">
                  <c:v>604.13</c:v>
                </c:pt>
                <c:pt idx="17">
                  <c:v>604.13</c:v>
                </c:pt>
                <c:pt idx="18">
                  <c:v>575</c:v>
                </c:pt>
                <c:pt idx="19">
                  <c:v>475</c:v>
                </c:pt>
                <c:pt idx="20">
                  <c:v>480</c:v>
                </c:pt>
                <c:pt idx="21">
                  <c:v>481</c:v>
                </c:pt>
                <c:pt idx="22">
                  <c:v>481</c:v>
                </c:pt>
                <c:pt idx="23">
                  <c:v>485.7</c:v>
                </c:pt>
                <c:pt idx="24">
                  <c:v>487.2</c:v>
                </c:pt>
                <c:pt idx="25">
                  <c:v>487.2</c:v>
                </c:pt>
                <c:pt idx="26">
                  <c:v>489.7</c:v>
                </c:pt>
                <c:pt idx="27">
                  <c:v>494.55</c:v>
                </c:pt>
                <c:pt idx="28">
                  <c:v>499.18</c:v>
                </c:pt>
                <c:pt idx="29">
                  <c:v>496.25</c:v>
                </c:pt>
                <c:pt idx="30">
                  <c:v>496.25</c:v>
                </c:pt>
                <c:pt idx="31">
                  <c:v>498.33</c:v>
                </c:pt>
                <c:pt idx="32">
                  <c:v>498.33</c:v>
                </c:pt>
                <c:pt idx="33">
                  <c:v>503.62</c:v>
                </c:pt>
                <c:pt idx="34">
                  <c:v>503.62</c:v>
                </c:pt>
                <c:pt idx="35">
                  <c:v>502.83</c:v>
                </c:pt>
                <c:pt idx="36">
                  <c:v>502.83</c:v>
                </c:pt>
                <c:pt idx="37">
                  <c:v>503.55</c:v>
                </c:pt>
                <c:pt idx="38">
                  <c:v>503.55</c:v>
                </c:pt>
                <c:pt idx="39">
                  <c:v>504.5</c:v>
                </c:pt>
                <c:pt idx="40">
                  <c:v>504.5</c:v>
                </c:pt>
                <c:pt idx="41">
                  <c:v>504.5</c:v>
                </c:pt>
                <c:pt idx="42">
                  <c:v>499.42</c:v>
                </c:pt>
                <c:pt idx="43">
                  <c:v>499.42</c:v>
                </c:pt>
                <c:pt idx="44">
                  <c:v>499.42</c:v>
                </c:pt>
                <c:pt idx="45">
                  <c:v>488.75</c:v>
                </c:pt>
                <c:pt idx="46">
                  <c:v>487.38</c:v>
                </c:pt>
                <c:pt idx="47">
                  <c:v>490</c:v>
                </c:pt>
                <c:pt idx="48">
                  <c:v>462.38</c:v>
                </c:pt>
                <c:pt idx="49">
                  <c:v>431.9</c:v>
                </c:pt>
                <c:pt idx="50">
                  <c:v>431.96</c:v>
                </c:pt>
                <c:pt idx="51">
                  <c:v>434.96</c:v>
                </c:pt>
                <c:pt idx="52">
                  <c:v>431.56</c:v>
                </c:pt>
                <c:pt idx="53">
                  <c:v>443.69</c:v>
                </c:pt>
                <c:pt idx="54">
                  <c:v>447.78</c:v>
                </c:pt>
                <c:pt idx="55">
                  <c:v>450.5</c:v>
                </c:pt>
                <c:pt idx="56">
                  <c:v>475.58</c:v>
                </c:pt>
                <c:pt idx="57">
                  <c:v>493.58</c:v>
                </c:pt>
                <c:pt idx="58">
                  <c:v>500.67</c:v>
                </c:pt>
                <c:pt idx="59">
                  <c:v>507.33</c:v>
                </c:pt>
                <c:pt idx="60">
                  <c:v>522.5</c:v>
                </c:pt>
                <c:pt idx="61">
                  <c:v>554</c:v>
                </c:pt>
                <c:pt idx="62">
                  <c:v>591</c:v>
                </c:pt>
                <c:pt idx="63">
                  <c:v>648.13</c:v>
                </c:pt>
                <c:pt idx="64">
                  <c:v>691.5</c:v>
                </c:pt>
                <c:pt idx="65">
                  <c:v>700.5</c:v>
                </c:pt>
                <c:pt idx="66">
                  <c:v>704</c:v>
                </c:pt>
                <c:pt idx="67">
                  <c:v>710</c:v>
                </c:pt>
                <c:pt idx="68">
                  <c:v>710</c:v>
                </c:pt>
                <c:pt idx="69">
                  <c:v>710</c:v>
                </c:pt>
                <c:pt idx="70">
                  <c:v>726.67</c:v>
                </c:pt>
                <c:pt idx="71">
                  <c:v>726.67</c:v>
                </c:pt>
                <c:pt idx="72">
                  <c:v>746.43</c:v>
                </c:pt>
                <c:pt idx="73">
                  <c:v>745.63</c:v>
                </c:pt>
                <c:pt idx="74">
                  <c:v>750.63</c:v>
                </c:pt>
                <c:pt idx="75">
                  <c:v>756.25</c:v>
                </c:pt>
                <c:pt idx="76">
                  <c:v>788.31</c:v>
                </c:pt>
                <c:pt idx="77">
                  <c:v>856.5</c:v>
                </c:pt>
                <c:pt idx="78">
                  <c:v>1135</c:v>
                </c:pt>
                <c:pt idx="79">
                  <c:v>1205</c:v>
                </c:pt>
                <c:pt idx="80">
                  <c:v>1343.75</c:v>
                </c:pt>
                <c:pt idx="81">
                  <c:v>1434.38</c:v>
                </c:pt>
                <c:pt idx="82">
                  <c:v>1445</c:v>
                </c:pt>
                <c:pt idx="83">
                  <c:v>1494.44</c:v>
                </c:pt>
                <c:pt idx="84">
                  <c:v>1486.11</c:v>
                </c:pt>
                <c:pt idx="85">
                  <c:v>1497.22</c:v>
                </c:pt>
                <c:pt idx="86">
                  <c:v>1498.5</c:v>
                </c:pt>
                <c:pt idx="87">
                  <c:v>1503.5</c:v>
                </c:pt>
                <c:pt idx="88">
                  <c:v>1503.5</c:v>
                </c:pt>
                <c:pt idx="89">
                  <c:v>1515.75</c:v>
                </c:pt>
                <c:pt idx="90">
                  <c:v>1515.75</c:v>
                </c:pt>
                <c:pt idx="91">
                  <c:v>1616.15</c:v>
                </c:pt>
                <c:pt idx="92">
                  <c:v>1584.54</c:v>
                </c:pt>
                <c:pt idx="93">
                  <c:v>1602.26</c:v>
                </c:pt>
                <c:pt idx="94">
                  <c:v>1631.14</c:v>
                </c:pt>
                <c:pt idx="95">
                  <c:v>1635.58</c:v>
                </c:pt>
                <c:pt idx="96">
                  <c:v>1607.8</c:v>
                </c:pt>
                <c:pt idx="97">
                  <c:v>1392.67</c:v>
                </c:pt>
                <c:pt idx="98">
                  <c:v>1182.5</c:v>
                </c:pt>
                <c:pt idx="99">
                  <c:v>1318.33</c:v>
                </c:pt>
                <c:pt idx="100">
                  <c:v>1383.57</c:v>
                </c:pt>
                <c:pt idx="101">
                  <c:v>1423.33</c:v>
                </c:pt>
                <c:pt idx="102">
                  <c:v>1429.38</c:v>
                </c:pt>
                <c:pt idx="103">
                  <c:v>1434.44</c:v>
                </c:pt>
                <c:pt idx="104">
                  <c:v>1429.44</c:v>
                </c:pt>
                <c:pt idx="105">
                  <c:v>1419.5</c:v>
                </c:pt>
                <c:pt idx="106">
                  <c:v>1308.33</c:v>
                </c:pt>
                <c:pt idx="107">
                  <c:v>1308.33</c:v>
                </c:pt>
                <c:pt idx="108">
                  <c:v>1301.1099999999999</c:v>
                </c:pt>
                <c:pt idx="109">
                  <c:v>1255</c:v>
                </c:pt>
                <c:pt idx="110">
                  <c:v>1236.67</c:v>
                </c:pt>
                <c:pt idx="111">
                  <c:v>1165</c:v>
                </c:pt>
                <c:pt idx="112">
                  <c:v>1160.45</c:v>
                </c:pt>
                <c:pt idx="113">
                  <c:v>1147.92</c:v>
                </c:pt>
                <c:pt idx="114">
                  <c:v>1147.92</c:v>
                </c:pt>
                <c:pt idx="115">
                  <c:v>1083.8900000000001</c:v>
                </c:pt>
                <c:pt idx="116">
                  <c:v>1089.58</c:v>
                </c:pt>
                <c:pt idx="117">
                  <c:v>1115.83</c:v>
                </c:pt>
                <c:pt idx="118">
                  <c:v>1096.67</c:v>
                </c:pt>
                <c:pt idx="119">
                  <c:v>1091.25</c:v>
                </c:pt>
                <c:pt idx="120">
                  <c:v>874.44</c:v>
                </c:pt>
                <c:pt idx="121">
                  <c:v>870.5</c:v>
                </c:pt>
                <c:pt idx="122">
                  <c:v>585.88</c:v>
                </c:pt>
                <c:pt idx="123">
                  <c:v>589.11</c:v>
                </c:pt>
                <c:pt idx="124">
                  <c:v>636.89</c:v>
                </c:pt>
                <c:pt idx="125">
                  <c:v>687.22</c:v>
                </c:pt>
                <c:pt idx="126">
                  <c:v>737</c:v>
                </c:pt>
                <c:pt idx="127">
                  <c:v>805.91</c:v>
                </c:pt>
                <c:pt idx="128">
                  <c:v>832.73</c:v>
                </c:pt>
                <c:pt idx="129">
                  <c:v>840.18</c:v>
                </c:pt>
                <c:pt idx="130">
                  <c:v>850.64</c:v>
                </c:pt>
              </c:numCache>
            </c:numRef>
          </c:val>
          <c:smooth val="0"/>
          <c:extLst>
            <c:ext xmlns:c16="http://schemas.microsoft.com/office/drawing/2014/chart" uri="{C3380CC4-5D6E-409C-BE32-E72D297353CC}">
              <c16:uniqueId val="{00000000-6068-4414-8FEF-4CD6D501BC86}"/>
            </c:ext>
          </c:extLst>
        </c:ser>
        <c:ser>
          <c:idx val="2"/>
          <c:order val="1"/>
          <c:tx>
            <c:strRef>
              <c:f>Sheet1!$D$1</c:f>
              <c:strCache>
                <c:ptCount val="1"/>
                <c:pt idx="0">
                  <c:v>Urea 46-0-0</c:v>
                </c:pt>
              </c:strCache>
            </c:strRef>
          </c:tx>
          <c:spPr>
            <a:ln w="82550" cap="rnd">
              <a:solidFill>
                <a:schemeClr val="accent2"/>
              </a:solidFill>
              <a:round/>
            </a:ln>
            <a:effectLst/>
          </c:spPr>
          <c:marker>
            <c:symbol val="none"/>
          </c:marker>
          <c:cat>
            <c:numRef>
              <c:f>Sheet1!$A$2:$A$132</c:f>
              <c:numCache>
                <c:formatCode>m/d/yyyy</c:formatCode>
                <c:ptCount val="131"/>
                <c:pt idx="0">
                  <c:v>43440</c:v>
                </c:pt>
                <c:pt idx="1">
                  <c:v>43454</c:v>
                </c:pt>
                <c:pt idx="2">
                  <c:v>43468</c:v>
                </c:pt>
                <c:pt idx="3">
                  <c:v>43482</c:v>
                </c:pt>
                <c:pt idx="4">
                  <c:v>43496</c:v>
                </c:pt>
                <c:pt idx="5">
                  <c:v>43510</c:v>
                </c:pt>
                <c:pt idx="6">
                  <c:v>43524</c:v>
                </c:pt>
                <c:pt idx="7">
                  <c:v>43538</c:v>
                </c:pt>
                <c:pt idx="8">
                  <c:v>43552</c:v>
                </c:pt>
                <c:pt idx="9">
                  <c:v>43566</c:v>
                </c:pt>
                <c:pt idx="10">
                  <c:v>43580</c:v>
                </c:pt>
                <c:pt idx="11">
                  <c:v>43594</c:v>
                </c:pt>
                <c:pt idx="12">
                  <c:v>43608</c:v>
                </c:pt>
                <c:pt idx="13">
                  <c:v>43622</c:v>
                </c:pt>
                <c:pt idx="14">
                  <c:v>43636</c:v>
                </c:pt>
                <c:pt idx="15">
                  <c:v>43649</c:v>
                </c:pt>
                <c:pt idx="16">
                  <c:v>43664</c:v>
                </c:pt>
                <c:pt idx="17">
                  <c:v>43678</c:v>
                </c:pt>
                <c:pt idx="18">
                  <c:v>43692</c:v>
                </c:pt>
                <c:pt idx="19">
                  <c:v>43706</c:v>
                </c:pt>
                <c:pt idx="20">
                  <c:v>43720</c:v>
                </c:pt>
                <c:pt idx="21">
                  <c:v>43734</c:v>
                </c:pt>
                <c:pt idx="22">
                  <c:v>43748</c:v>
                </c:pt>
                <c:pt idx="23">
                  <c:v>43762</c:v>
                </c:pt>
                <c:pt idx="24">
                  <c:v>43776</c:v>
                </c:pt>
                <c:pt idx="25">
                  <c:v>43790</c:v>
                </c:pt>
                <c:pt idx="26">
                  <c:v>43804</c:v>
                </c:pt>
                <c:pt idx="27">
                  <c:v>43818</c:v>
                </c:pt>
                <c:pt idx="28">
                  <c:v>43832</c:v>
                </c:pt>
                <c:pt idx="29">
                  <c:v>43846</c:v>
                </c:pt>
                <c:pt idx="30">
                  <c:v>43860</c:v>
                </c:pt>
                <c:pt idx="31">
                  <c:v>43874</c:v>
                </c:pt>
                <c:pt idx="32">
                  <c:v>43888</c:v>
                </c:pt>
                <c:pt idx="33">
                  <c:v>43902</c:v>
                </c:pt>
                <c:pt idx="34">
                  <c:v>43902</c:v>
                </c:pt>
                <c:pt idx="35">
                  <c:v>43916</c:v>
                </c:pt>
                <c:pt idx="36">
                  <c:v>43916</c:v>
                </c:pt>
                <c:pt idx="37">
                  <c:v>43930</c:v>
                </c:pt>
                <c:pt idx="38">
                  <c:v>43930</c:v>
                </c:pt>
                <c:pt idx="39">
                  <c:v>43944</c:v>
                </c:pt>
                <c:pt idx="40">
                  <c:v>43958</c:v>
                </c:pt>
                <c:pt idx="41">
                  <c:v>43972</c:v>
                </c:pt>
                <c:pt idx="42">
                  <c:v>43986</c:v>
                </c:pt>
                <c:pt idx="43">
                  <c:v>44000</c:v>
                </c:pt>
                <c:pt idx="44">
                  <c:v>44014</c:v>
                </c:pt>
                <c:pt idx="45">
                  <c:v>44028</c:v>
                </c:pt>
                <c:pt idx="46">
                  <c:v>44042</c:v>
                </c:pt>
                <c:pt idx="47">
                  <c:v>44056</c:v>
                </c:pt>
                <c:pt idx="48">
                  <c:v>44070</c:v>
                </c:pt>
                <c:pt idx="49">
                  <c:v>44084</c:v>
                </c:pt>
                <c:pt idx="50">
                  <c:v>44098</c:v>
                </c:pt>
                <c:pt idx="51">
                  <c:v>44112</c:v>
                </c:pt>
                <c:pt idx="52">
                  <c:v>44126</c:v>
                </c:pt>
                <c:pt idx="53">
                  <c:v>44140</c:v>
                </c:pt>
                <c:pt idx="54">
                  <c:v>44154</c:v>
                </c:pt>
                <c:pt idx="55">
                  <c:v>44168</c:v>
                </c:pt>
                <c:pt idx="56">
                  <c:v>44182</c:v>
                </c:pt>
                <c:pt idx="57">
                  <c:v>44196</c:v>
                </c:pt>
                <c:pt idx="58">
                  <c:v>44210</c:v>
                </c:pt>
                <c:pt idx="59">
                  <c:v>44231</c:v>
                </c:pt>
                <c:pt idx="60">
                  <c:v>44238</c:v>
                </c:pt>
                <c:pt idx="61">
                  <c:v>44252</c:v>
                </c:pt>
                <c:pt idx="62">
                  <c:v>44266</c:v>
                </c:pt>
                <c:pt idx="63">
                  <c:v>44280</c:v>
                </c:pt>
                <c:pt idx="64">
                  <c:v>44294</c:v>
                </c:pt>
                <c:pt idx="65">
                  <c:v>44308</c:v>
                </c:pt>
                <c:pt idx="66">
                  <c:v>44322</c:v>
                </c:pt>
                <c:pt idx="67">
                  <c:v>44336</c:v>
                </c:pt>
                <c:pt idx="68">
                  <c:v>44350</c:v>
                </c:pt>
                <c:pt idx="69">
                  <c:v>44364</c:v>
                </c:pt>
                <c:pt idx="70">
                  <c:v>44378</c:v>
                </c:pt>
                <c:pt idx="71">
                  <c:v>44392</c:v>
                </c:pt>
                <c:pt idx="72">
                  <c:v>44406</c:v>
                </c:pt>
                <c:pt idx="73">
                  <c:v>44420</c:v>
                </c:pt>
                <c:pt idx="74">
                  <c:v>44434</c:v>
                </c:pt>
                <c:pt idx="75">
                  <c:v>44448</c:v>
                </c:pt>
                <c:pt idx="76">
                  <c:v>44462</c:v>
                </c:pt>
                <c:pt idx="77">
                  <c:v>44476</c:v>
                </c:pt>
                <c:pt idx="78">
                  <c:v>44490</c:v>
                </c:pt>
                <c:pt idx="79">
                  <c:v>44504</c:v>
                </c:pt>
                <c:pt idx="80">
                  <c:v>44518</c:v>
                </c:pt>
                <c:pt idx="81">
                  <c:v>44532</c:v>
                </c:pt>
                <c:pt idx="82">
                  <c:v>44546</c:v>
                </c:pt>
                <c:pt idx="83">
                  <c:v>44560</c:v>
                </c:pt>
                <c:pt idx="84">
                  <c:v>44574</c:v>
                </c:pt>
                <c:pt idx="85">
                  <c:v>44588</c:v>
                </c:pt>
                <c:pt idx="86">
                  <c:v>44602</c:v>
                </c:pt>
                <c:pt idx="87">
                  <c:v>44616</c:v>
                </c:pt>
                <c:pt idx="88">
                  <c:v>44616</c:v>
                </c:pt>
                <c:pt idx="89">
                  <c:v>44630</c:v>
                </c:pt>
                <c:pt idx="90">
                  <c:v>44644</c:v>
                </c:pt>
                <c:pt idx="91">
                  <c:v>44658</c:v>
                </c:pt>
                <c:pt idx="92">
                  <c:v>44672</c:v>
                </c:pt>
                <c:pt idx="93">
                  <c:v>44686</c:v>
                </c:pt>
                <c:pt idx="94">
                  <c:v>44700</c:v>
                </c:pt>
                <c:pt idx="95">
                  <c:v>44714</c:v>
                </c:pt>
                <c:pt idx="96">
                  <c:v>44728</c:v>
                </c:pt>
                <c:pt idx="97">
                  <c:v>44770</c:v>
                </c:pt>
                <c:pt idx="98">
                  <c:v>44784</c:v>
                </c:pt>
                <c:pt idx="99">
                  <c:v>44826</c:v>
                </c:pt>
                <c:pt idx="100">
                  <c:v>44840</c:v>
                </c:pt>
                <c:pt idx="101">
                  <c:v>44854</c:v>
                </c:pt>
                <c:pt idx="102">
                  <c:v>44868</c:v>
                </c:pt>
                <c:pt idx="103">
                  <c:v>44882</c:v>
                </c:pt>
                <c:pt idx="104">
                  <c:v>44896</c:v>
                </c:pt>
                <c:pt idx="105">
                  <c:v>44910</c:v>
                </c:pt>
                <c:pt idx="106">
                  <c:v>44924</c:v>
                </c:pt>
                <c:pt idx="107">
                  <c:v>44938</c:v>
                </c:pt>
                <c:pt idx="108">
                  <c:v>44952</c:v>
                </c:pt>
                <c:pt idx="109">
                  <c:v>44966</c:v>
                </c:pt>
                <c:pt idx="110">
                  <c:v>44980</c:v>
                </c:pt>
                <c:pt idx="111">
                  <c:v>44994</c:v>
                </c:pt>
                <c:pt idx="112">
                  <c:v>45008</c:v>
                </c:pt>
                <c:pt idx="113">
                  <c:v>45022</c:v>
                </c:pt>
                <c:pt idx="114">
                  <c:v>45036</c:v>
                </c:pt>
                <c:pt idx="115">
                  <c:v>45050</c:v>
                </c:pt>
                <c:pt idx="116">
                  <c:v>45064</c:v>
                </c:pt>
                <c:pt idx="117">
                  <c:v>45078</c:v>
                </c:pt>
                <c:pt idx="118">
                  <c:v>45092</c:v>
                </c:pt>
                <c:pt idx="119">
                  <c:v>45107</c:v>
                </c:pt>
                <c:pt idx="120">
                  <c:v>45120</c:v>
                </c:pt>
                <c:pt idx="121">
                  <c:v>45134</c:v>
                </c:pt>
                <c:pt idx="122">
                  <c:v>45148</c:v>
                </c:pt>
                <c:pt idx="123">
                  <c:v>45162</c:v>
                </c:pt>
                <c:pt idx="124">
                  <c:v>45176</c:v>
                </c:pt>
                <c:pt idx="125">
                  <c:v>45190</c:v>
                </c:pt>
                <c:pt idx="126">
                  <c:v>45204</c:v>
                </c:pt>
                <c:pt idx="127">
                  <c:v>45218</c:v>
                </c:pt>
                <c:pt idx="128">
                  <c:v>45232</c:v>
                </c:pt>
                <c:pt idx="129">
                  <c:v>45246</c:v>
                </c:pt>
                <c:pt idx="130">
                  <c:v>45260</c:v>
                </c:pt>
              </c:numCache>
            </c:numRef>
          </c:cat>
          <c:val>
            <c:numRef>
              <c:f>Sheet1!$D$2:$D$132</c:f>
              <c:numCache>
                <c:formatCode>General</c:formatCode>
                <c:ptCount val="131"/>
                <c:pt idx="0">
                  <c:v>412.5</c:v>
                </c:pt>
                <c:pt idx="1">
                  <c:v>391.67</c:v>
                </c:pt>
                <c:pt idx="2">
                  <c:v>402.5</c:v>
                </c:pt>
                <c:pt idx="3">
                  <c:v>402.5</c:v>
                </c:pt>
                <c:pt idx="4">
                  <c:v>402.5</c:v>
                </c:pt>
                <c:pt idx="5">
                  <c:v>400</c:v>
                </c:pt>
                <c:pt idx="6">
                  <c:v>396.67</c:v>
                </c:pt>
                <c:pt idx="7">
                  <c:v>394.17</c:v>
                </c:pt>
                <c:pt idx="8">
                  <c:v>394.17</c:v>
                </c:pt>
                <c:pt idx="9">
                  <c:v>394.17</c:v>
                </c:pt>
                <c:pt idx="10">
                  <c:v>402.5</c:v>
                </c:pt>
                <c:pt idx="11">
                  <c:v>422</c:v>
                </c:pt>
                <c:pt idx="12">
                  <c:v>423</c:v>
                </c:pt>
                <c:pt idx="13">
                  <c:v>429</c:v>
                </c:pt>
                <c:pt idx="14">
                  <c:v>429</c:v>
                </c:pt>
                <c:pt idx="15">
                  <c:v>433</c:v>
                </c:pt>
                <c:pt idx="16">
                  <c:v>433</c:v>
                </c:pt>
                <c:pt idx="17">
                  <c:v>433</c:v>
                </c:pt>
                <c:pt idx="18">
                  <c:v>416.25</c:v>
                </c:pt>
                <c:pt idx="19">
                  <c:v>370</c:v>
                </c:pt>
                <c:pt idx="20">
                  <c:v>370</c:v>
                </c:pt>
                <c:pt idx="21">
                  <c:v>381.67</c:v>
                </c:pt>
                <c:pt idx="22">
                  <c:v>378.75</c:v>
                </c:pt>
                <c:pt idx="23">
                  <c:v>384.6</c:v>
                </c:pt>
                <c:pt idx="24">
                  <c:v>384.6</c:v>
                </c:pt>
                <c:pt idx="25">
                  <c:v>384.6</c:v>
                </c:pt>
                <c:pt idx="26">
                  <c:v>384.6</c:v>
                </c:pt>
                <c:pt idx="27">
                  <c:v>380.6</c:v>
                </c:pt>
                <c:pt idx="28">
                  <c:v>362</c:v>
                </c:pt>
                <c:pt idx="29">
                  <c:v>362</c:v>
                </c:pt>
                <c:pt idx="30">
                  <c:v>363</c:v>
                </c:pt>
                <c:pt idx="31">
                  <c:v>363</c:v>
                </c:pt>
                <c:pt idx="32">
                  <c:v>363</c:v>
                </c:pt>
                <c:pt idx="33">
                  <c:v>360</c:v>
                </c:pt>
                <c:pt idx="34">
                  <c:v>360</c:v>
                </c:pt>
                <c:pt idx="35">
                  <c:v>370.6</c:v>
                </c:pt>
                <c:pt idx="36">
                  <c:v>370.6</c:v>
                </c:pt>
                <c:pt idx="37">
                  <c:v>388.6</c:v>
                </c:pt>
                <c:pt idx="38">
                  <c:v>388.6</c:v>
                </c:pt>
                <c:pt idx="39">
                  <c:v>388.6</c:v>
                </c:pt>
                <c:pt idx="40">
                  <c:v>388.6</c:v>
                </c:pt>
                <c:pt idx="41">
                  <c:v>388.6</c:v>
                </c:pt>
                <c:pt idx="42">
                  <c:v>374.5</c:v>
                </c:pt>
                <c:pt idx="43">
                  <c:v>374.5</c:v>
                </c:pt>
                <c:pt idx="44">
                  <c:v>374.5</c:v>
                </c:pt>
                <c:pt idx="45">
                  <c:v>357</c:v>
                </c:pt>
                <c:pt idx="46">
                  <c:v>359.33</c:v>
                </c:pt>
                <c:pt idx="47">
                  <c:v>359.33</c:v>
                </c:pt>
                <c:pt idx="48">
                  <c:v>359.33</c:v>
                </c:pt>
                <c:pt idx="49">
                  <c:v>359.33</c:v>
                </c:pt>
                <c:pt idx="50">
                  <c:v>352.67</c:v>
                </c:pt>
                <c:pt idx="51">
                  <c:v>352.67</c:v>
                </c:pt>
                <c:pt idx="52">
                  <c:v>352.67</c:v>
                </c:pt>
                <c:pt idx="53">
                  <c:v>352.67</c:v>
                </c:pt>
                <c:pt idx="54">
                  <c:v>358.33</c:v>
                </c:pt>
                <c:pt idx="55">
                  <c:v>365</c:v>
                </c:pt>
                <c:pt idx="56">
                  <c:v>365</c:v>
                </c:pt>
                <c:pt idx="57">
                  <c:v>366.67</c:v>
                </c:pt>
                <c:pt idx="58">
                  <c:v>370</c:v>
                </c:pt>
                <c:pt idx="59">
                  <c:v>370</c:v>
                </c:pt>
                <c:pt idx="60">
                  <c:v>398.33</c:v>
                </c:pt>
                <c:pt idx="61">
                  <c:v>470</c:v>
                </c:pt>
                <c:pt idx="62">
                  <c:v>486.67</c:v>
                </c:pt>
                <c:pt idx="63">
                  <c:v>498.33</c:v>
                </c:pt>
                <c:pt idx="64">
                  <c:v>508.33</c:v>
                </c:pt>
                <c:pt idx="65">
                  <c:v>508.33</c:v>
                </c:pt>
                <c:pt idx="66">
                  <c:v>508.33</c:v>
                </c:pt>
                <c:pt idx="67">
                  <c:v>508.33</c:v>
                </c:pt>
                <c:pt idx="68">
                  <c:v>508.33</c:v>
                </c:pt>
                <c:pt idx="69">
                  <c:v>525</c:v>
                </c:pt>
                <c:pt idx="70">
                  <c:v>542.5</c:v>
                </c:pt>
                <c:pt idx="71">
                  <c:v>575</c:v>
                </c:pt>
                <c:pt idx="72">
                  <c:v>590</c:v>
                </c:pt>
                <c:pt idx="73">
                  <c:v>575</c:v>
                </c:pt>
                <c:pt idx="74">
                  <c:v>575</c:v>
                </c:pt>
                <c:pt idx="75">
                  <c:v>575</c:v>
                </c:pt>
                <c:pt idx="76">
                  <c:v>638.33000000000004</c:v>
                </c:pt>
                <c:pt idx="77">
                  <c:v>743.33</c:v>
                </c:pt>
                <c:pt idx="78">
                  <c:v>810</c:v>
                </c:pt>
                <c:pt idx="79">
                  <c:v>811.67</c:v>
                </c:pt>
                <c:pt idx="80">
                  <c:v>866.67</c:v>
                </c:pt>
                <c:pt idx="81">
                  <c:v>915</c:v>
                </c:pt>
                <c:pt idx="82">
                  <c:v>907.47</c:v>
                </c:pt>
                <c:pt idx="83">
                  <c:v>912.33</c:v>
                </c:pt>
                <c:pt idx="84">
                  <c:v>895.67</c:v>
                </c:pt>
                <c:pt idx="85">
                  <c:v>895.67</c:v>
                </c:pt>
                <c:pt idx="86">
                  <c:v>897.33</c:v>
                </c:pt>
                <c:pt idx="87">
                  <c:v>889</c:v>
                </c:pt>
                <c:pt idx="88">
                  <c:v>889</c:v>
                </c:pt>
                <c:pt idx="89">
                  <c:v>891.67</c:v>
                </c:pt>
                <c:pt idx="90">
                  <c:v>891.67</c:v>
                </c:pt>
                <c:pt idx="91">
                  <c:v>1027.33</c:v>
                </c:pt>
                <c:pt idx="92">
                  <c:v>977.33</c:v>
                </c:pt>
                <c:pt idx="93">
                  <c:v>985.67</c:v>
                </c:pt>
                <c:pt idx="94">
                  <c:v>945.67</c:v>
                </c:pt>
                <c:pt idx="95">
                  <c:v>990.67</c:v>
                </c:pt>
                <c:pt idx="96">
                  <c:v>944.67</c:v>
                </c:pt>
                <c:pt idx="97">
                  <c:v>884.67</c:v>
                </c:pt>
                <c:pt idx="98">
                  <c:v>868.33</c:v>
                </c:pt>
                <c:pt idx="99">
                  <c:v>858.33</c:v>
                </c:pt>
                <c:pt idx="100">
                  <c:v>829.33</c:v>
                </c:pt>
                <c:pt idx="101">
                  <c:v>829.33</c:v>
                </c:pt>
                <c:pt idx="102">
                  <c:v>829.33</c:v>
                </c:pt>
                <c:pt idx="103">
                  <c:v>829.33</c:v>
                </c:pt>
                <c:pt idx="104">
                  <c:v>829.33</c:v>
                </c:pt>
                <c:pt idx="105">
                  <c:v>819</c:v>
                </c:pt>
                <c:pt idx="106">
                  <c:v>710</c:v>
                </c:pt>
                <c:pt idx="107">
                  <c:v>710</c:v>
                </c:pt>
                <c:pt idx="108">
                  <c:v>686.67</c:v>
                </c:pt>
                <c:pt idx="109">
                  <c:v>655</c:v>
                </c:pt>
                <c:pt idx="110">
                  <c:v>655</c:v>
                </c:pt>
                <c:pt idx="111">
                  <c:v>670</c:v>
                </c:pt>
                <c:pt idx="112">
                  <c:v>658.75</c:v>
                </c:pt>
                <c:pt idx="113">
                  <c:v>652.5</c:v>
                </c:pt>
                <c:pt idx="114">
                  <c:v>653</c:v>
                </c:pt>
                <c:pt idx="115">
                  <c:v>623.33000000000004</c:v>
                </c:pt>
                <c:pt idx="116">
                  <c:v>653</c:v>
                </c:pt>
                <c:pt idx="117">
                  <c:v>623.33000000000004</c:v>
                </c:pt>
                <c:pt idx="118">
                  <c:v>623.33000000000004</c:v>
                </c:pt>
                <c:pt idx="119">
                  <c:v>547.86</c:v>
                </c:pt>
                <c:pt idx="120">
                  <c:v>487</c:v>
                </c:pt>
                <c:pt idx="121">
                  <c:v>497</c:v>
                </c:pt>
                <c:pt idx="122">
                  <c:v>473.33</c:v>
                </c:pt>
                <c:pt idx="123">
                  <c:v>457.5</c:v>
                </c:pt>
                <c:pt idx="124">
                  <c:v>457.5</c:v>
                </c:pt>
                <c:pt idx="125">
                  <c:v>455.33</c:v>
                </c:pt>
                <c:pt idx="126">
                  <c:v>493</c:v>
                </c:pt>
                <c:pt idx="127">
                  <c:v>493</c:v>
                </c:pt>
                <c:pt idx="128">
                  <c:v>484.4</c:v>
                </c:pt>
                <c:pt idx="129">
                  <c:v>591.66999999999996</c:v>
                </c:pt>
                <c:pt idx="130">
                  <c:v>591.66999999999996</c:v>
                </c:pt>
              </c:numCache>
            </c:numRef>
          </c:val>
          <c:smooth val="0"/>
          <c:extLst>
            <c:ext xmlns:c16="http://schemas.microsoft.com/office/drawing/2014/chart" uri="{C3380CC4-5D6E-409C-BE32-E72D297353CC}">
              <c16:uniqueId val="{00000002-6068-4414-8FEF-4CD6D501BC86}"/>
            </c:ext>
          </c:extLst>
        </c:ser>
        <c:ser>
          <c:idx val="3"/>
          <c:order val="2"/>
          <c:tx>
            <c:strRef>
              <c:f>Sheet1!$E$1</c:f>
              <c:strCache>
                <c:ptCount val="1"/>
                <c:pt idx="0">
                  <c:v>DAP (Diammonium Phosphate 18%N 46%P)</c:v>
                </c:pt>
              </c:strCache>
            </c:strRef>
          </c:tx>
          <c:spPr>
            <a:ln w="82550" cap="rnd">
              <a:solidFill>
                <a:schemeClr val="accent4"/>
              </a:solidFill>
              <a:round/>
            </a:ln>
            <a:effectLst/>
          </c:spPr>
          <c:marker>
            <c:symbol val="none"/>
          </c:marker>
          <c:cat>
            <c:numRef>
              <c:f>Sheet1!$A$2:$A$132</c:f>
              <c:numCache>
                <c:formatCode>m/d/yyyy</c:formatCode>
                <c:ptCount val="131"/>
                <c:pt idx="0">
                  <c:v>43440</c:v>
                </c:pt>
                <c:pt idx="1">
                  <c:v>43454</c:v>
                </c:pt>
                <c:pt idx="2">
                  <c:v>43468</c:v>
                </c:pt>
                <c:pt idx="3">
                  <c:v>43482</c:v>
                </c:pt>
                <c:pt idx="4">
                  <c:v>43496</c:v>
                </c:pt>
                <c:pt idx="5">
                  <c:v>43510</c:v>
                </c:pt>
                <c:pt idx="6">
                  <c:v>43524</c:v>
                </c:pt>
                <c:pt idx="7">
                  <c:v>43538</c:v>
                </c:pt>
                <c:pt idx="8">
                  <c:v>43552</c:v>
                </c:pt>
                <c:pt idx="9">
                  <c:v>43566</c:v>
                </c:pt>
                <c:pt idx="10">
                  <c:v>43580</c:v>
                </c:pt>
                <c:pt idx="11">
                  <c:v>43594</c:v>
                </c:pt>
                <c:pt idx="12">
                  <c:v>43608</c:v>
                </c:pt>
                <c:pt idx="13">
                  <c:v>43622</c:v>
                </c:pt>
                <c:pt idx="14">
                  <c:v>43636</c:v>
                </c:pt>
                <c:pt idx="15">
                  <c:v>43649</c:v>
                </c:pt>
                <c:pt idx="16">
                  <c:v>43664</c:v>
                </c:pt>
                <c:pt idx="17">
                  <c:v>43678</c:v>
                </c:pt>
                <c:pt idx="18">
                  <c:v>43692</c:v>
                </c:pt>
                <c:pt idx="19">
                  <c:v>43706</c:v>
                </c:pt>
                <c:pt idx="20">
                  <c:v>43720</c:v>
                </c:pt>
                <c:pt idx="21">
                  <c:v>43734</c:v>
                </c:pt>
                <c:pt idx="22">
                  <c:v>43748</c:v>
                </c:pt>
                <c:pt idx="23">
                  <c:v>43762</c:v>
                </c:pt>
                <c:pt idx="24">
                  <c:v>43776</c:v>
                </c:pt>
                <c:pt idx="25">
                  <c:v>43790</c:v>
                </c:pt>
                <c:pt idx="26">
                  <c:v>43804</c:v>
                </c:pt>
                <c:pt idx="27">
                  <c:v>43818</c:v>
                </c:pt>
                <c:pt idx="28">
                  <c:v>43832</c:v>
                </c:pt>
                <c:pt idx="29">
                  <c:v>43846</c:v>
                </c:pt>
                <c:pt idx="30">
                  <c:v>43860</c:v>
                </c:pt>
                <c:pt idx="31">
                  <c:v>43874</c:v>
                </c:pt>
                <c:pt idx="32">
                  <c:v>43888</c:v>
                </c:pt>
                <c:pt idx="33">
                  <c:v>43902</c:v>
                </c:pt>
                <c:pt idx="34">
                  <c:v>43902</c:v>
                </c:pt>
                <c:pt idx="35">
                  <c:v>43916</c:v>
                </c:pt>
                <c:pt idx="36">
                  <c:v>43916</c:v>
                </c:pt>
                <c:pt idx="37">
                  <c:v>43930</c:v>
                </c:pt>
                <c:pt idx="38">
                  <c:v>43930</c:v>
                </c:pt>
                <c:pt idx="39">
                  <c:v>43944</c:v>
                </c:pt>
                <c:pt idx="40">
                  <c:v>43958</c:v>
                </c:pt>
                <c:pt idx="41">
                  <c:v>43972</c:v>
                </c:pt>
                <c:pt idx="42">
                  <c:v>43986</c:v>
                </c:pt>
                <c:pt idx="43">
                  <c:v>44000</c:v>
                </c:pt>
                <c:pt idx="44">
                  <c:v>44014</c:v>
                </c:pt>
                <c:pt idx="45">
                  <c:v>44028</c:v>
                </c:pt>
                <c:pt idx="46">
                  <c:v>44042</c:v>
                </c:pt>
                <c:pt idx="47">
                  <c:v>44056</c:v>
                </c:pt>
                <c:pt idx="48">
                  <c:v>44070</c:v>
                </c:pt>
                <c:pt idx="49">
                  <c:v>44084</c:v>
                </c:pt>
                <c:pt idx="50">
                  <c:v>44098</c:v>
                </c:pt>
                <c:pt idx="51">
                  <c:v>44112</c:v>
                </c:pt>
                <c:pt idx="52">
                  <c:v>44126</c:v>
                </c:pt>
                <c:pt idx="53">
                  <c:v>44140</c:v>
                </c:pt>
                <c:pt idx="54">
                  <c:v>44154</c:v>
                </c:pt>
                <c:pt idx="55">
                  <c:v>44168</c:v>
                </c:pt>
                <c:pt idx="56">
                  <c:v>44182</c:v>
                </c:pt>
                <c:pt idx="57">
                  <c:v>44196</c:v>
                </c:pt>
                <c:pt idx="58">
                  <c:v>44210</c:v>
                </c:pt>
                <c:pt idx="59">
                  <c:v>44231</c:v>
                </c:pt>
                <c:pt idx="60">
                  <c:v>44238</c:v>
                </c:pt>
                <c:pt idx="61">
                  <c:v>44252</c:v>
                </c:pt>
                <c:pt idx="62">
                  <c:v>44266</c:v>
                </c:pt>
                <c:pt idx="63">
                  <c:v>44280</c:v>
                </c:pt>
                <c:pt idx="64">
                  <c:v>44294</c:v>
                </c:pt>
                <c:pt idx="65">
                  <c:v>44308</c:v>
                </c:pt>
                <c:pt idx="66">
                  <c:v>44322</c:v>
                </c:pt>
                <c:pt idx="67">
                  <c:v>44336</c:v>
                </c:pt>
                <c:pt idx="68">
                  <c:v>44350</c:v>
                </c:pt>
                <c:pt idx="69">
                  <c:v>44364</c:v>
                </c:pt>
                <c:pt idx="70">
                  <c:v>44378</c:v>
                </c:pt>
                <c:pt idx="71">
                  <c:v>44392</c:v>
                </c:pt>
                <c:pt idx="72">
                  <c:v>44406</c:v>
                </c:pt>
                <c:pt idx="73">
                  <c:v>44420</c:v>
                </c:pt>
                <c:pt idx="74">
                  <c:v>44434</c:v>
                </c:pt>
                <c:pt idx="75">
                  <c:v>44448</c:v>
                </c:pt>
                <c:pt idx="76">
                  <c:v>44462</c:v>
                </c:pt>
                <c:pt idx="77">
                  <c:v>44476</c:v>
                </c:pt>
                <c:pt idx="78">
                  <c:v>44490</c:v>
                </c:pt>
                <c:pt idx="79">
                  <c:v>44504</c:v>
                </c:pt>
                <c:pt idx="80">
                  <c:v>44518</c:v>
                </c:pt>
                <c:pt idx="81">
                  <c:v>44532</c:v>
                </c:pt>
                <c:pt idx="82">
                  <c:v>44546</c:v>
                </c:pt>
                <c:pt idx="83">
                  <c:v>44560</c:v>
                </c:pt>
                <c:pt idx="84">
                  <c:v>44574</c:v>
                </c:pt>
                <c:pt idx="85">
                  <c:v>44588</c:v>
                </c:pt>
                <c:pt idx="86">
                  <c:v>44602</c:v>
                </c:pt>
                <c:pt idx="87">
                  <c:v>44616</c:v>
                </c:pt>
                <c:pt idx="88">
                  <c:v>44616</c:v>
                </c:pt>
                <c:pt idx="89">
                  <c:v>44630</c:v>
                </c:pt>
                <c:pt idx="90">
                  <c:v>44644</c:v>
                </c:pt>
                <c:pt idx="91">
                  <c:v>44658</c:v>
                </c:pt>
                <c:pt idx="92">
                  <c:v>44672</c:v>
                </c:pt>
                <c:pt idx="93">
                  <c:v>44686</c:v>
                </c:pt>
                <c:pt idx="94">
                  <c:v>44700</c:v>
                </c:pt>
                <c:pt idx="95">
                  <c:v>44714</c:v>
                </c:pt>
                <c:pt idx="96">
                  <c:v>44728</c:v>
                </c:pt>
                <c:pt idx="97">
                  <c:v>44770</c:v>
                </c:pt>
                <c:pt idx="98">
                  <c:v>44784</c:v>
                </c:pt>
                <c:pt idx="99">
                  <c:v>44826</c:v>
                </c:pt>
                <c:pt idx="100">
                  <c:v>44840</c:v>
                </c:pt>
                <c:pt idx="101">
                  <c:v>44854</c:v>
                </c:pt>
                <c:pt idx="102">
                  <c:v>44868</c:v>
                </c:pt>
                <c:pt idx="103">
                  <c:v>44882</c:v>
                </c:pt>
                <c:pt idx="104">
                  <c:v>44896</c:v>
                </c:pt>
                <c:pt idx="105">
                  <c:v>44910</c:v>
                </c:pt>
                <c:pt idx="106">
                  <c:v>44924</c:v>
                </c:pt>
                <c:pt idx="107">
                  <c:v>44938</c:v>
                </c:pt>
                <c:pt idx="108">
                  <c:v>44952</c:v>
                </c:pt>
                <c:pt idx="109">
                  <c:v>44966</c:v>
                </c:pt>
                <c:pt idx="110">
                  <c:v>44980</c:v>
                </c:pt>
                <c:pt idx="111">
                  <c:v>44994</c:v>
                </c:pt>
                <c:pt idx="112">
                  <c:v>45008</c:v>
                </c:pt>
                <c:pt idx="113">
                  <c:v>45022</c:v>
                </c:pt>
                <c:pt idx="114">
                  <c:v>45036</c:v>
                </c:pt>
                <c:pt idx="115">
                  <c:v>45050</c:v>
                </c:pt>
                <c:pt idx="116">
                  <c:v>45064</c:v>
                </c:pt>
                <c:pt idx="117">
                  <c:v>45078</c:v>
                </c:pt>
                <c:pt idx="118">
                  <c:v>45092</c:v>
                </c:pt>
                <c:pt idx="119">
                  <c:v>45107</c:v>
                </c:pt>
                <c:pt idx="120">
                  <c:v>45120</c:v>
                </c:pt>
                <c:pt idx="121">
                  <c:v>45134</c:v>
                </c:pt>
                <c:pt idx="122">
                  <c:v>45148</c:v>
                </c:pt>
                <c:pt idx="123">
                  <c:v>45162</c:v>
                </c:pt>
                <c:pt idx="124">
                  <c:v>45176</c:v>
                </c:pt>
                <c:pt idx="125">
                  <c:v>45190</c:v>
                </c:pt>
                <c:pt idx="126">
                  <c:v>45204</c:v>
                </c:pt>
                <c:pt idx="127">
                  <c:v>45218</c:v>
                </c:pt>
                <c:pt idx="128">
                  <c:v>45232</c:v>
                </c:pt>
                <c:pt idx="129">
                  <c:v>45246</c:v>
                </c:pt>
                <c:pt idx="130">
                  <c:v>45260</c:v>
                </c:pt>
              </c:numCache>
            </c:numRef>
          </c:cat>
          <c:val>
            <c:numRef>
              <c:f>Sheet1!$E$2:$E$132</c:f>
              <c:numCache>
                <c:formatCode>General</c:formatCode>
                <c:ptCount val="131"/>
                <c:pt idx="0">
                  <c:v>523.91999999999996</c:v>
                </c:pt>
                <c:pt idx="1">
                  <c:v>520.91999999999996</c:v>
                </c:pt>
                <c:pt idx="2">
                  <c:v>519.83000000000004</c:v>
                </c:pt>
                <c:pt idx="3">
                  <c:v>519</c:v>
                </c:pt>
                <c:pt idx="4">
                  <c:v>519</c:v>
                </c:pt>
                <c:pt idx="5">
                  <c:v>518.16999999999996</c:v>
                </c:pt>
                <c:pt idx="6">
                  <c:v>518.16999999999996</c:v>
                </c:pt>
                <c:pt idx="7">
                  <c:v>517.33000000000004</c:v>
                </c:pt>
                <c:pt idx="8">
                  <c:v>517.33000000000004</c:v>
                </c:pt>
                <c:pt idx="9">
                  <c:v>516.91999999999996</c:v>
                </c:pt>
                <c:pt idx="10">
                  <c:v>517.33000000000004</c:v>
                </c:pt>
                <c:pt idx="11">
                  <c:v>522.54999999999995</c:v>
                </c:pt>
                <c:pt idx="12">
                  <c:v>522.54999999999995</c:v>
                </c:pt>
                <c:pt idx="13">
                  <c:v>522.54999999999995</c:v>
                </c:pt>
                <c:pt idx="14">
                  <c:v>522.54999999999995</c:v>
                </c:pt>
                <c:pt idx="15">
                  <c:v>523.45000000000005</c:v>
                </c:pt>
                <c:pt idx="16">
                  <c:v>523.45000000000005</c:v>
                </c:pt>
                <c:pt idx="17">
                  <c:v>523.45000000000005</c:v>
                </c:pt>
                <c:pt idx="18">
                  <c:v>497.38</c:v>
                </c:pt>
                <c:pt idx="19">
                  <c:v>446.25</c:v>
                </c:pt>
                <c:pt idx="20">
                  <c:v>439.17</c:v>
                </c:pt>
                <c:pt idx="21">
                  <c:v>429.17</c:v>
                </c:pt>
                <c:pt idx="22">
                  <c:v>425.71</c:v>
                </c:pt>
                <c:pt idx="23">
                  <c:v>428</c:v>
                </c:pt>
                <c:pt idx="24">
                  <c:v>427.25</c:v>
                </c:pt>
                <c:pt idx="25">
                  <c:v>429.75</c:v>
                </c:pt>
                <c:pt idx="26">
                  <c:v>429.75</c:v>
                </c:pt>
                <c:pt idx="27">
                  <c:v>420.33</c:v>
                </c:pt>
                <c:pt idx="28">
                  <c:v>396.11</c:v>
                </c:pt>
                <c:pt idx="29">
                  <c:v>396.11</c:v>
                </c:pt>
                <c:pt idx="30">
                  <c:v>397.22</c:v>
                </c:pt>
                <c:pt idx="31">
                  <c:v>398.33</c:v>
                </c:pt>
                <c:pt idx="32">
                  <c:v>399.44</c:v>
                </c:pt>
                <c:pt idx="33">
                  <c:v>403.69</c:v>
                </c:pt>
                <c:pt idx="34">
                  <c:v>403.69</c:v>
                </c:pt>
                <c:pt idx="35">
                  <c:v>404.39</c:v>
                </c:pt>
                <c:pt idx="36">
                  <c:v>404.39</c:v>
                </c:pt>
                <c:pt idx="37">
                  <c:v>406.61</c:v>
                </c:pt>
                <c:pt idx="38">
                  <c:v>406.61</c:v>
                </c:pt>
                <c:pt idx="39">
                  <c:v>406.61</c:v>
                </c:pt>
                <c:pt idx="40">
                  <c:v>406.06</c:v>
                </c:pt>
                <c:pt idx="41">
                  <c:v>406.06</c:v>
                </c:pt>
                <c:pt idx="42">
                  <c:v>399.31</c:v>
                </c:pt>
                <c:pt idx="43">
                  <c:v>399.31</c:v>
                </c:pt>
                <c:pt idx="44">
                  <c:v>399.31</c:v>
                </c:pt>
                <c:pt idx="45">
                  <c:v>391.67</c:v>
                </c:pt>
                <c:pt idx="46">
                  <c:v>389.92</c:v>
                </c:pt>
                <c:pt idx="47">
                  <c:v>394</c:v>
                </c:pt>
                <c:pt idx="48">
                  <c:v>413</c:v>
                </c:pt>
                <c:pt idx="49">
                  <c:v>414.29</c:v>
                </c:pt>
                <c:pt idx="50">
                  <c:v>427.17</c:v>
                </c:pt>
                <c:pt idx="51">
                  <c:v>427.17</c:v>
                </c:pt>
                <c:pt idx="52">
                  <c:v>427.89</c:v>
                </c:pt>
                <c:pt idx="53">
                  <c:v>454.29</c:v>
                </c:pt>
                <c:pt idx="54">
                  <c:v>462.14</c:v>
                </c:pt>
                <c:pt idx="55">
                  <c:v>470</c:v>
                </c:pt>
                <c:pt idx="56">
                  <c:v>488.86</c:v>
                </c:pt>
                <c:pt idx="57">
                  <c:v>498.75</c:v>
                </c:pt>
                <c:pt idx="58">
                  <c:v>513.13</c:v>
                </c:pt>
                <c:pt idx="59">
                  <c:v>510.63</c:v>
                </c:pt>
                <c:pt idx="60">
                  <c:v>518.75</c:v>
                </c:pt>
                <c:pt idx="61">
                  <c:v>616.66999999999996</c:v>
                </c:pt>
                <c:pt idx="62">
                  <c:v>639.16999999999996</c:v>
                </c:pt>
                <c:pt idx="63">
                  <c:v>639.16999999999996</c:v>
                </c:pt>
                <c:pt idx="64">
                  <c:v>638.13</c:v>
                </c:pt>
                <c:pt idx="65">
                  <c:v>639.38</c:v>
                </c:pt>
                <c:pt idx="66">
                  <c:v>648.13</c:v>
                </c:pt>
                <c:pt idx="67">
                  <c:v>657.5</c:v>
                </c:pt>
                <c:pt idx="68">
                  <c:v>670</c:v>
                </c:pt>
                <c:pt idx="69">
                  <c:v>670.63</c:v>
                </c:pt>
                <c:pt idx="70">
                  <c:v>688.57</c:v>
                </c:pt>
                <c:pt idx="71">
                  <c:v>688.57</c:v>
                </c:pt>
                <c:pt idx="72">
                  <c:v>709</c:v>
                </c:pt>
                <c:pt idx="73">
                  <c:v>710</c:v>
                </c:pt>
                <c:pt idx="74">
                  <c:v>713.75</c:v>
                </c:pt>
                <c:pt idx="75">
                  <c:v>715.71</c:v>
                </c:pt>
                <c:pt idx="76">
                  <c:v>742.2</c:v>
                </c:pt>
                <c:pt idx="77">
                  <c:v>780.86</c:v>
                </c:pt>
                <c:pt idx="78">
                  <c:v>814</c:v>
                </c:pt>
                <c:pt idx="79">
                  <c:v>810</c:v>
                </c:pt>
                <c:pt idx="80">
                  <c:v>825.71</c:v>
                </c:pt>
                <c:pt idx="81">
                  <c:v>825.71</c:v>
                </c:pt>
                <c:pt idx="82">
                  <c:v>842.86</c:v>
                </c:pt>
                <c:pt idx="83">
                  <c:v>852.86</c:v>
                </c:pt>
                <c:pt idx="84">
                  <c:v>853.57</c:v>
                </c:pt>
                <c:pt idx="85">
                  <c:v>858.57</c:v>
                </c:pt>
                <c:pt idx="86">
                  <c:v>860</c:v>
                </c:pt>
                <c:pt idx="87">
                  <c:v>860</c:v>
                </c:pt>
                <c:pt idx="88">
                  <c:v>860</c:v>
                </c:pt>
                <c:pt idx="89">
                  <c:v>862.78</c:v>
                </c:pt>
                <c:pt idx="90">
                  <c:v>862.78</c:v>
                </c:pt>
                <c:pt idx="91">
                  <c:v>987.06</c:v>
                </c:pt>
                <c:pt idx="92">
                  <c:v>961.35</c:v>
                </c:pt>
                <c:pt idx="93">
                  <c:v>963.61</c:v>
                </c:pt>
                <c:pt idx="94">
                  <c:v>958.05</c:v>
                </c:pt>
                <c:pt idx="95">
                  <c:v>990.55</c:v>
                </c:pt>
                <c:pt idx="96">
                  <c:v>1004.04</c:v>
                </c:pt>
                <c:pt idx="97">
                  <c:v>983</c:v>
                </c:pt>
                <c:pt idx="98">
                  <c:v>969.67</c:v>
                </c:pt>
                <c:pt idx="99">
                  <c:v>946.67</c:v>
                </c:pt>
                <c:pt idx="100">
                  <c:v>952</c:v>
                </c:pt>
                <c:pt idx="101">
                  <c:v>953.75</c:v>
                </c:pt>
                <c:pt idx="102">
                  <c:v>953.75</c:v>
                </c:pt>
                <c:pt idx="103">
                  <c:v>953.75</c:v>
                </c:pt>
                <c:pt idx="104">
                  <c:v>953.75</c:v>
                </c:pt>
                <c:pt idx="105">
                  <c:v>954.29</c:v>
                </c:pt>
                <c:pt idx="106">
                  <c:v>858.75</c:v>
                </c:pt>
                <c:pt idx="107">
                  <c:v>831.67</c:v>
                </c:pt>
                <c:pt idx="108">
                  <c:v>822.5</c:v>
                </c:pt>
                <c:pt idx="109">
                  <c:v>828</c:v>
                </c:pt>
                <c:pt idx="110">
                  <c:v>830</c:v>
                </c:pt>
                <c:pt idx="111">
                  <c:v>825</c:v>
                </c:pt>
                <c:pt idx="112">
                  <c:v>821.67</c:v>
                </c:pt>
                <c:pt idx="113">
                  <c:v>818.57</c:v>
                </c:pt>
                <c:pt idx="114">
                  <c:v>816.25</c:v>
                </c:pt>
                <c:pt idx="115">
                  <c:v>824.17</c:v>
                </c:pt>
                <c:pt idx="116">
                  <c:v>822.86</c:v>
                </c:pt>
                <c:pt idx="117">
                  <c:v>829.29</c:v>
                </c:pt>
                <c:pt idx="118">
                  <c:v>829.29</c:v>
                </c:pt>
                <c:pt idx="119">
                  <c:v>824.17</c:v>
                </c:pt>
                <c:pt idx="120">
                  <c:v>825</c:v>
                </c:pt>
                <c:pt idx="121">
                  <c:v>821.67</c:v>
                </c:pt>
                <c:pt idx="122">
                  <c:v>645</c:v>
                </c:pt>
                <c:pt idx="123">
                  <c:v>672.5</c:v>
                </c:pt>
                <c:pt idx="124">
                  <c:v>672.5</c:v>
                </c:pt>
                <c:pt idx="125">
                  <c:v>685.71</c:v>
                </c:pt>
                <c:pt idx="126">
                  <c:v>685.71</c:v>
                </c:pt>
                <c:pt idx="127">
                  <c:v>692.29</c:v>
                </c:pt>
                <c:pt idx="128">
                  <c:v>705.86</c:v>
                </c:pt>
                <c:pt idx="129">
                  <c:v>711.25</c:v>
                </c:pt>
                <c:pt idx="130">
                  <c:v>711.25</c:v>
                </c:pt>
              </c:numCache>
            </c:numRef>
          </c:val>
          <c:smooth val="0"/>
          <c:extLst>
            <c:ext xmlns:c16="http://schemas.microsoft.com/office/drawing/2014/chart" uri="{C3380CC4-5D6E-409C-BE32-E72D297353CC}">
              <c16:uniqueId val="{00000003-6068-4414-8FEF-4CD6D501BC86}"/>
            </c:ext>
          </c:extLst>
        </c:ser>
        <c:ser>
          <c:idx val="5"/>
          <c:order val="3"/>
          <c:tx>
            <c:strRef>
              <c:f>Sheet1!$G$1</c:f>
              <c:strCache>
                <c:ptCount val="1"/>
                <c:pt idx="0">
                  <c:v>Potash (Potassium)</c:v>
                </c:pt>
              </c:strCache>
            </c:strRef>
          </c:tx>
          <c:spPr>
            <a:ln w="69850" cap="rnd">
              <a:solidFill>
                <a:schemeClr val="bg2">
                  <a:lumMod val="50000"/>
                </a:schemeClr>
              </a:solidFill>
              <a:round/>
            </a:ln>
            <a:effectLst/>
          </c:spPr>
          <c:marker>
            <c:symbol val="none"/>
          </c:marker>
          <c:cat>
            <c:numRef>
              <c:f>Sheet1!$A$2:$A$132</c:f>
              <c:numCache>
                <c:formatCode>m/d/yyyy</c:formatCode>
                <c:ptCount val="131"/>
                <c:pt idx="0">
                  <c:v>43440</c:v>
                </c:pt>
                <c:pt idx="1">
                  <c:v>43454</c:v>
                </c:pt>
                <c:pt idx="2">
                  <c:v>43468</c:v>
                </c:pt>
                <c:pt idx="3">
                  <c:v>43482</c:v>
                </c:pt>
                <c:pt idx="4">
                  <c:v>43496</c:v>
                </c:pt>
                <c:pt idx="5">
                  <c:v>43510</c:v>
                </c:pt>
                <c:pt idx="6">
                  <c:v>43524</c:v>
                </c:pt>
                <c:pt idx="7">
                  <c:v>43538</c:v>
                </c:pt>
                <c:pt idx="8">
                  <c:v>43552</c:v>
                </c:pt>
                <c:pt idx="9">
                  <c:v>43566</c:v>
                </c:pt>
                <c:pt idx="10">
                  <c:v>43580</c:v>
                </c:pt>
                <c:pt idx="11">
                  <c:v>43594</c:v>
                </c:pt>
                <c:pt idx="12">
                  <c:v>43608</c:v>
                </c:pt>
                <c:pt idx="13">
                  <c:v>43622</c:v>
                </c:pt>
                <c:pt idx="14">
                  <c:v>43636</c:v>
                </c:pt>
                <c:pt idx="15">
                  <c:v>43649</c:v>
                </c:pt>
                <c:pt idx="16">
                  <c:v>43664</c:v>
                </c:pt>
                <c:pt idx="17">
                  <c:v>43678</c:v>
                </c:pt>
                <c:pt idx="18">
                  <c:v>43692</c:v>
                </c:pt>
                <c:pt idx="19">
                  <c:v>43706</c:v>
                </c:pt>
                <c:pt idx="20">
                  <c:v>43720</c:v>
                </c:pt>
                <c:pt idx="21">
                  <c:v>43734</c:v>
                </c:pt>
                <c:pt idx="22">
                  <c:v>43748</c:v>
                </c:pt>
                <c:pt idx="23">
                  <c:v>43762</c:v>
                </c:pt>
                <c:pt idx="24">
                  <c:v>43776</c:v>
                </c:pt>
                <c:pt idx="25">
                  <c:v>43790</c:v>
                </c:pt>
                <c:pt idx="26">
                  <c:v>43804</c:v>
                </c:pt>
                <c:pt idx="27">
                  <c:v>43818</c:v>
                </c:pt>
                <c:pt idx="28">
                  <c:v>43832</c:v>
                </c:pt>
                <c:pt idx="29">
                  <c:v>43846</c:v>
                </c:pt>
                <c:pt idx="30">
                  <c:v>43860</c:v>
                </c:pt>
                <c:pt idx="31">
                  <c:v>43874</c:v>
                </c:pt>
                <c:pt idx="32">
                  <c:v>43888</c:v>
                </c:pt>
                <c:pt idx="33">
                  <c:v>43902</c:v>
                </c:pt>
                <c:pt idx="34">
                  <c:v>43902</c:v>
                </c:pt>
                <c:pt idx="35">
                  <c:v>43916</c:v>
                </c:pt>
                <c:pt idx="36">
                  <c:v>43916</c:v>
                </c:pt>
                <c:pt idx="37">
                  <c:v>43930</c:v>
                </c:pt>
                <c:pt idx="38">
                  <c:v>43930</c:v>
                </c:pt>
                <c:pt idx="39">
                  <c:v>43944</c:v>
                </c:pt>
                <c:pt idx="40">
                  <c:v>43958</c:v>
                </c:pt>
                <c:pt idx="41">
                  <c:v>43972</c:v>
                </c:pt>
                <c:pt idx="42">
                  <c:v>43986</c:v>
                </c:pt>
                <c:pt idx="43">
                  <c:v>44000</c:v>
                </c:pt>
                <c:pt idx="44">
                  <c:v>44014</c:v>
                </c:pt>
                <c:pt idx="45">
                  <c:v>44028</c:v>
                </c:pt>
                <c:pt idx="46">
                  <c:v>44042</c:v>
                </c:pt>
                <c:pt idx="47">
                  <c:v>44056</c:v>
                </c:pt>
                <c:pt idx="48">
                  <c:v>44070</c:v>
                </c:pt>
                <c:pt idx="49">
                  <c:v>44084</c:v>
                </c:pt>
                <c:pt idx="50">
                  <c:v>44098</c:v>
                </c:pt>
                <c:pt idx="51">
                  <c:v>44112</c:v>
                </c:pt>
                <c:pt idx="52">
                  <c:v>44126</c:v>
                </c:pt>
                <c:pt idx="53">
                  <c:v>44140</c:v>
                </c:pt>
                <c:pt idx="54">
                  <c:v>44154</c:v>
                </c:pt>
                <c:pt idx="55">
                  <c:v>44168</c:v>
                </c:pt>
                <c:pt idx="56">
                  <c:v>44182</c:v>
                </c:pt>
                <c:pt idx="57">
                  <c:v>44196</c:v>
                </c:pt>
                <c:pt idx="58">
                  <c:v>44210</c:v>
                </c:pt>
                <c:pt idx="59">
                  <c:v>44231</c:v>
                </c:pt>
                <c:pt idx="60">
                  <c:v>44238</c:v>
                </c:pt>
                <c:pt idx="61">
                  <c:v>44252</c:v>
                </c:pt>
                <c:pt idx="62">
                  <c:v>44266</c:v>
                </c:pt>
                <c:pt idx="63">
                  <c:v>44280</c:v>
                </c:pt>
                <c:pt idx="64">
                  <c:v>44294</c:v>
                </c:pt>
                <c:pt idx="65">
                  <c:v>44308</c:v>
                </c:pt>
                <c:pt idx="66">
                  <c:v>44322</c:v>
                </c:pt>
                <c:pt idx="67">
                  <c:v>44336</c:v>
                </c:pt>
                <c:pt idx="68">
                  <c:v>44350</c:v>
                </c:pt>
                <c:pt idx="69">
                  <c:v>44364</c:v>
                </c:pt>
                <c:pt idx="70">
                  <c:v>44378</c:v>
                </c:pt>
                <c:pt idx="71">
                  <c:v>44392</c:v>
                </c:pt>
                <c:pt idx="72">
                  <c:v>44406</c:v>
                </c:pt>
                <c:pt idx="73">
                  <c:v>44420</c:v>
                </c:pt>
                <c:pt idx="74">
                  <c:v>44434</c:v>
                </c:pt>
                <c:pt idx="75">
                  <c:v>44448</c:v>
                </c:pt>
                <c:pt idx="76">
                  <c:v>44462</c:v>
                </c:pt>
                <c:pt idx="77">
                  <c:v>44476</c:v>
                </c:pt>
                <c:pt idx="78">
                  <c:v>44490</c:v>
                </c:pt>
                <c:pt idx="79">
                  <c:v>44504</c:v>
                </c:pt>
                <c:pt idx="80">
                  <c:v>44518</c:v>
                </c:pt>
                <c:pt idx="81">
                  <c:v>44532</c:v>
                </c:pt>
                <c:pt idx="82">
                  <c:v>44546</c:v>
                </c:pt>
                <c:pt idx="83">
                  <c:v>44560</c:v>
                </c:pt>
                <c:pt idx="84">
                  <c:v>44574</c:v>
                </c:pt>
                <c:pt idx="85">
                  <c:v>44588</c:v>
                </c:pt>
                <c:pt idx="86">
                  <c:v>44602</c:v>
                </c:pt>
                <c:pt idx="87">
                  <c:v>44616</c:v>
                </c:pt>
                <c:pt idx="88">
                  <c:v>44616</c:v>
                </c:pt>
                <c:pt idx="89">
                  <c:v>44630</c:v>
                </c:pt>
                <c:pt idx="90">
                  <c:v>44644</c:v>
                </c:pt>
                <c:pt idx="91">
                  <c:v>44658</c:v>
                </c:pt>
                <c:pt idx="92">
                  <c:v>44672</c:v>
                </c:pt>
                <c:pt idx="93">
                  <c:v>44686</c:v>
                </c:pt>
                <c:pt idx="94">
                  <c:v>44700</c:v>
                </c:pt>
                <c:pt idx="95">
                  <c:v>44714</c:v>
                </c:pt>
                <c:pt idx="96">
                  <c:v>44728</c:v>
                </c:pt>
                <c:pt idx="97">
                  <c:v>44770</c:v>
                </c:pt>
                <c:pt idx="98">
                  <c:v>44784</c:v>
                </c:pt>
                <c:pt idx="99">
                  <c:v>44826</c:v>
                </c:pt>
                <c:pt idx="100">
                  <c:v>44840</c:v>
                </c:pt>
                <c:pt idx="101">
                  <c:v>44854</c:v>
                </c:pt>
                <c:pt idx="102">
                  <c:v>44868</c:v>
                </c:pt>
                <c:pt idx="103">
                  <c:v>44882</c:v>
                </c:pt>
                <c:pt idx="104">
                  <c:v>44896</c:v>
                </c:pt>
                <c:pt idx="105">
                  <c:v>44910</c:v>
                </c:pt>
                <c:pt idx="106">
                  <c:v>44924</c:v>
                </c:pt>
                <c:pt idx="107">
                  <c:v>44938</c:v>
                </c:pt>
                <c:pt idx="108">
                  <c:v>44952</c:v>
                </c:pt>
                <c:pt idx="109">
                  <c:v>44966</c:v>
                </c:pt>
                <c:pt idx="110">
                  <c:v>44980</c:v>
                </c:pt>
                <c:pt idx="111">
                  <c:v>44994</c:v>
                </c:pt>
                <c:pt idx="112">
                  <c:v>45008</c:v>
                </c:pt>
                <c:pt idx="113">
                  <c:v>45022</c:v>
                </c:pt>
                <c:pt idx="114">
                  <c:v>45036</c:v>
                </c:pt>
                <c:pt idx="115">
                  <c:v>45050</c:v>
                </c:pt>
                <c:pt idx="116">
                  <c:v>45064</c:v>
                </c:pt>
                <c:pt idx="117">
                  <c:v>45078</c:v>
                </c:pt>
                <c:pt idx="118">
                  <c:v>45092</c:v>
                </c:pt>
                <c:pt idx="119">
                  <c:v>45107</c:v>
                </c:pt>
                <c:pt idx="120">
                  <c:v>45120</c:v>
                </c:pt>
                <c:pt idx="121">
                  <c:v>45134</c:v>
                </c:pt>
                <c:pt idx="122">
                  <c:v>45148</c:v>
                </c:pt>
                <c:pt idx="123">
                  <c:v>45162</c:v>
                </c:pt>
                <c:pt idx="124">
                  <c:v>45176</c:v>
                </c:pt>
                <c:pt idx="125">
                  <c:v>45190</c:v>
                </c:pt>
                <c:pt idx="126">
                  <c:v>45204</c:v>
                </c:pt>
                <c:pt idx="127">
                  <c:v>45218</c:v>
                </c:pt>
                <c:pt idx="128">
                  <c:v>45232</c:v>
                </c:pt>
                <c:pt idx="129">
                  <c:v>45246</c:v>
                </c:pt>
                <c:pt idx="130">
                  <c:v>45260</c:v>
                </c:pt>
              </c:numCache>
            </c:numRef>
          </c:cat>
          <c:val>
            <c:numRef>
              <c:f>Sheet1!$G$2:$G$132</c:f>
              <c:numCache>
                <c:formatCode>General</c:formatCode>
                <c:ptCount val="131"/>
                <c:pt idx="0">
                  <c:v>378.36</c:v>
                </c:pt>
                <c:pt idx="1">
                  <c:v>378.67</c:v>
                </c:pt>
                <c:pt idx="2">
                  <c:v>381.67</c:v>
                </c:pt>
                <c:pt idx="3">
                  <c:v>389.08</c:v>
                </c:pt>
                <c:pt idx="4">
                  <c:v>389.08</c:v>
                </c:pt>
                <c:pt idx="5">
                  <c:v>389.85</c:v>
                </c:pt>
                <c:pt idx="6">
                  <c:v>391.2</c:v>
                </c:pt>
                <c:pt idx="7">
                  <c:v>390.53</c:v>
                </c:pt>
                <c:pt idx="8">
                  <c:v>390.53</c:v>
                </c:pt>
                <c:pt idx="9">
                  <c:v>391.13</c:v>
                </c:pt>
                <c:pt idx="10">
                  <c:v>391.8</c:v>
                </c:pt>
                <c:pt idx="11">
                  <c:v>391.8</c:v>
                </c:pt>
                <c:pt idx="12">
                  <c:v>392.47</c:v>
                </c:pt>
                <c:pt idx="13">
                  <c:v>392.47</c:v>
                </c:pt>
                <c:pt idx="14">
                  <c:v>392.47</c:v>
                </c:pt>
                <c:pt idx="15">
                  <c:v>393.13</c:v>
                </c:pt>
                <c:pt idx="16">
                  <c:v>393</c:v>
                </c:pt>
                <c:pt idx="17">
                  <c:v>393</c:v>
                </c:pt>
                <c:pt idx="18">
                  <c:v>386.11</c:v>
                </c:pt>
                <c:pt idx="19">
                  <c:v>370.83</c:v>
                </c:pt>
                <c:pt idx="20">
                  <c:v>374.29</c:v>
                </c:pt>
                <c:pt idx="21">
                  <c:v>370.78</c:v>
                </c:pt>
                <c:pt idx="22">
                  <c:v>369.7</c:v>
                </c:pt>
                <c:pt idx="23">
                  <c:v>370.64</c:v>
                </c:pt>
                <c:pt idx="24">
                  <c:v>371.82</c:v>
                </c:pt>
                <c:pt idx="25">
                  <c:v>371.82</c:v>
                </c:pt>
                <c:pt idx="26">
                  <c:v>371.82</c:v>
                </c:pt>
                <c:pt idx="27">
                  <c:v>369.58</c:v>
                </c:pt>
                <c:pt idx="28">
                  <c:v>362.73</c:v>
                </c:pt>
                <c:pt idx="29">
                  <c:v>364</c:v>
                </c:pt>
                <c:pt idx="30">
                  <c:v>364</c:v>
                </c:pt>
                <c:pt idx="31">
                  <c:v>364</c:v>
                </c:pt>
                <c:pt idx="32">
                  <c:v>364</c:v>
                </c:pt>
                <c:pt idx="33">
                  <c:v>360.86</c:v>
                </c:pt>
                <c:pt idx="34">
                  <c:v>360.86</c:v>
                </c:pt>
                <c:pt idx="35">
                  <c:v>362.46</c:v>
                </c:pt>
                <c:pt idx="36">
                  <c:v>362.46</c:v>
                </c:pt>
                <c:pt idx="37">
                  <c:v>361.88</c:v>
                </c:pt>
                <c:pt idx="38">
                  <c:v>361.88</c:v>
                </c:pt>
                <c:pt idx="39">
                  <c:v>361.58</c:v>
                </c:pt>
                <c:pt idx="40">
                  <c:v>360.33</c:v>
                </c:pt>
                <c:pt idx="41">
                  <c:v>360.33</c:v>
                </c:pt>
                <c:pt idx="42">
                  <c:v>360.5</c:v>
                </c:pt>
                <c:pt idx="43">
                  <c:v>360.5</c:v>
                </c:pt>
                <c:pt idx="44">
                  <c:v>360.5</c:v>
                </c:pt>
                <c:pt idx="45">
                  <c:v>349.38</c:v>
                </c:pt>
                <c:pt idx="46">
                  <c:v>349.88</c:v>
                </c:pt>
                <c:pt idx="47">
                  <c:v>355.29</c:v>
                </c:pt>
                <c:pt idx="48">
                  <c:v>335.25</c:v>
                </c:pt>
                <c:pt idx="49">
                  <c:v>331.83</c:v>
                </c:pt>
                <c:pt idx="50">
                  <c:v>326.75</c:v>
                </c:pt>
                <c:pt idx="51">
                  <c:v>327.83</c:v>
                </c:pt>
                <c:pt idx="52">
                  <c:v>326.83</c:v>
                </c:pt>
                <c:pt idx="53">
                  <c:v>335.17</c:v>
                </c:pt>
                <c:pt idx="54">
                  <c:v>345.58</c:v>
                </c:pt>
                <c:pt idx="55">
                  <c:v>349.75</c:v>
                </c:pt>
                <c:pt idx="56">
                  <c:v>350.33</c:v>
                </c:pt>
                <c:pt idx="57">
                  <c:v>359.17</c:v>
                </c:pt>
                <c:pt idx="58">
                  <c:v>367.08</c:v>
                </c:pt>
                <c:pt idx="59">
                  <c:v>371.25</c:v>
                </c:pt>
                <c:pt idx="60">
                  <c:v>380.5</c:v>
                </c:pt>
                <c:pt idx="61">
                  <c:v>398</c:v>
                </c:pt>
                <c:pt idx="62">
                  <c:v>419</c:v>
                </c:pt>
                <c:pt idx="63">
                  <c:v>426.67</c:v>
                </c:pt>
                <c:pt idx="64">
                  <c:v>435.56</c:v>
                </c:pt>
                <c:pt idx="65">
                  <c:v>435.56</c:v>
                </c:pt>
                <c:pt idx="66">
                  <c:v>438.5</c:v>
                </c:pt>
                <c:pt idx="67">
                  <c:v>441</c:v>
                </c:pt>
                <c:pt idx="68">
                  <c:v>446.5</c:v>
                </c:pt>
                <c:pt idx="69">
                  <c:v>451.5</c:v>
                </c:pt>
                <c:pt idx="70">
                  <c:v>467.22</c:v>
                </c:pt>
                <c:pt idx="71">
                  <c:v>481.11</c:v>
                </c:pt>
                <c:pt idx="72">
                  <c:v>600</c:v>
                </c:pt>
                <c:pt idx="73">
                  <c:v>618.75</c:v>
                </c:pt>
                <c:pt idx="74">
                  <c:v>621.66999999999996</c:v>
                </c:pt>
                <c:pt idx="75">
                  <c:v>639.44000000000005</c:v>
                </c:pt>
                <c:pt idx="76">
                  <c:v>657.19</c:v>
                </c:pt>
                <c:pt idx="77">
                  <c:v>724.94</c:v>
                </c:pt>
                <c:pt idx="78">
                  <c:v>775.71</c:v>
                </c:pt>
                <c:pt idx="79">
                  <c:v>780</c:v>
                </c:pt>
                <c:pt idx="80">
                  <c:v>785</c:v>
                </c:pt>
                <c:pt idx="81">
                  <c:v>785</c:v>
                </c:pt>
                <c:pt idx="82">
                  <c:v>787.78</c:v>
                </c:pt>
                <c:pt idx="83">
                  <c:v>801.67</c:v>
                </c:pt>
                <c:pt idx="84">
                  <c:v>806.25</c:v>
                </c:pt>
                <c:pt idx="85">
                  <c:v>810.56</c:v>
                </c:pt>
                <c:pt idx="86">
                  <c:v>806.5</c:v>
                </c:pt>
                <c:pt idx="87">
                  <c:v>808.33</c:v>
                </c:pt>
                <c:pt idx="88">
                  <c:v>808.33</c:v>
                </c:pt>
                <c:pt idx="89">
                  <c:v>826.92</c:v>
                </c:pt>
                <c:pt idx="90">
                  <c:v>817.69</c:v>
                </c:pt>
                <c:pt idx="91">
                  <c:v>865.42</c:v>
                </c:pt>
                <c:pt idx="92">
                  <c:v>855.92</c:v>
                </c:pt>
                <c:pt idx="93">
                  <c:v>857.71</c:v>
                </c:pt>
                <c:pt idx="94">
                  <c:v>858.87</c:v>
                </c:pt>
                <c:pt idx="95">
                  <c:v>862.26</c:v>
                </c:pt>
                <c:pt idx="96">
                  <c:v>861.76</c:v>
                </c:pt>
                <c:pt idx="97">
                  <c:v>859.7</c:v>
                </c:pt>
                <c:pt idx="98">
                  <c:v>856.5</c:v>
                </c:pt>
                <c:pt idx="99">
                  <c:v>857</c:v>
                </c:pt>
                <c:pt idx="100">
                  <c:v>860.89</c:v>
                </c:pt>
                <c:pt idx="101">
                  <c:v>873.11</c:v>
                </c:pt>
                <c:pt idx="102">
                  <c:v>866.44</c:v>
                </c:pt>
                <c:pt idx="103">
                  <c:v>866.11</c:v>
                </c:pt>
                <c:pt idx="104">
                  <c:v>877.88</c:v>
                </c:pt>
                <c:pt idx="105">
                  <c:v>866.44</c:v>
                </c:pt>
                <c:pt idx="106">
                  <c:v>740.38</c:v>
                </c:pt>
                <c:pt idx="107">
                  <c:v>714.13</c:v>
                </c:pt>
                <c:pt idx="108">
                  <c:v>696.67</c:v>
                </c:pt>
                <c:pt idx="109">
                  <c:v>665.83</c:v>
                </c:pt>
                <c:pt idx="110">
                  <c:v>645</c:v>
                </c:pt>
                <c:pt idx="111">
                  <c:v>637.22</c:v>
                </c:pt>
                <c:pt idx="112">
                  <c:v>627.08000000000004</c:v>
                </c:pt>
                <c:pt idx="113">
                  <c:v>613.08000000000004</c:v>
                </c:pt>
                <c:pt idx="114">
                  <c:v>615.77</c:v>
                </c:pt>
                <c:pt idx="115">
                  <c:v>615.45000000000005</c:v>
                </c:pt>
                <c:pt idx="116">
                  <c:v>613.08000000000004</c:v>
                </c:pt>
                <c:pt idx="117">
                  <c:v>616.91999999999996</c:v>
                </c:pt>
                <c:pt idx="118">
                  <c:v>612.30999999999995</c:v>
                </c:pt>
                <c:pt idx="119">
                  <c:v>613.33000000000004</c:v>
                </c:pt>
                <c:pt idx="120">
                  <c:v>576.25</c:v>
                </c:pt>
                <c:pt idx="121">
                  <c:v>557.70000000000005</c:v>
                </c:pt>
                <c:pt idx="122">
                  <c:v>491.63</c:v>
                </c:pt>
                <c:pt idx="123">
                  <c:v>492.8</c:v>
                </c:pt>
                <c:pt idx="124">
                  <c:v>492.8</c:v>
                </c:pt>
                <c:pt idx="125">
                  <c:v>508.18</c:v>
                </c:pt>
                <c:pt idx="126">
                  <c:v>491.82</c:v>
                </c:pt>
                <c:pt idx="127">
                  <c:v>494.55</c:v>
                </c:pt>
                <c:pt idx="128">
                  <c:v>501.82</c:v>
                </c:pt>
                <c:pt idx="129">
                  <c:v>523.41999999999996</c:v>
                </c:pt>
                <c:pt idx="130">
                  <c:v>523.41999999999996</c:v>
                </c:pt>
              </c:numCache>
            </c:numRef>
          </c:val>
          <c:smooth val="0"/>
          <c:extLst>
            <c:ext xmlns:c16="http://schemas.microsoft.com/office/drawing/2014/chart" uri="{C3380CC4-5D6E-409C-BE32-E72D297353CC}">
              <c16:uniqueId val="{00000005-6068-4414-8FEF-4CD6D501BC86}"/>
            </c:ext>
          </c:extLst>
        </c:ser>
        <c:dLbls>
          <c:showLegendKey val="0"/>
          <c:showVal val="0"/>
          <c:showCatName val="0"/>
          <c:showSerName val="0"/>
          <c:showPercent val="0"/>
          <c:showBubbleSize val="0"/>
        </c:dLbls>
        <c:smooth val="0"/>
        <c:axId val="1138548256"/>
        <c:axId val="1139606400"/>
      </c:lineChart>
      <c:dateAx>
        <c:axId val="1138548256"/>
        <c:scaling>
          <c:orientation val="minMax"/>
          <c:min val="44196"/>
        </c:scaling>
        <c:delete val="0"/>
        <c:axPos val="b"/>
        <c:numFmt formatCode="[$-409]mmm\-yy;@"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139606400"/>
        <c:crosses val="autoZero"/>
        <c:auto val="1"/>
        <c:lblOffset val="100"/>
        <c:baseTimeUnit val="days"/>
        <c:majorUnit val="4"/>
        <c:majorTimeUnit val="months"/>
      </c:dateAx>
      <c:valAx>
        <c:axId val="1139606400"/>
        <c:scaling>
          <c:orientation val="minMax"/>
          <c:max val="1700"/>
          <c:min val="3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800" dirty="0">
                    <a:solidFill>
                      <a:schemeClr val="tx1"/>
                    </a:solidFill>
                  </a:rPr>
                  <a:t>$ per ton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138548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31726297370717E-2"/>
          <c:y val="2.1899268263249699E-2"/>
          <c:w val="0.89789809826403277"/>
          <c:h val="0.91843305212115889"/>
        </c:manualLayout>
      </c:layout>
      <c:lineChart>
        <c:grouping val="standard"/>
        <c:varyColors val="0"/>
        <c:ser>
          <c:idx val="6"/>
          <c:order val="0"/>
          <c:tx>
            <c:strRef>
              <c:f>Sheet1!$H$1</c:f>
              <c:strCache>
                <c:ptCount val="1"/>
                <c:pt idx="0">
                  <c:v>PNW MAP (11%N 52%P)</c:v>
                </c:pt>
              </c:strCache>
            </c:strRef>
          </c:tx>
          <c:spPr>
            <a:ln w="69850" cap="rnd">
              <a:solidFill>
                <a:srgbClr val="FFC000"/>
              </a:solidFill>
              <a:round/>
            </a:ln>
            <a:effectLst/>
          </c:spPr>
          <c:marker>
            <c:symbol val="none"/>
          </c:marker>
          <c:cat>
            <c:numRef>
              <c:f>Sheet1!$A$2:$A$127</c:f>
              <c:numCache>
                <c:formatCode>m/d/yyyy</c:formatCode>
                <c:ptCount val="126"/>
                <c:pt idx="0">
                  <c:v>43440</c:v>
                </c:pt>
                <c:pt idx="1">
                  <c:v>43454</c:v>
                </c:pt>
                <c:pt idx="2">
                  <c:v>43468</c:v>
                </c:pt>
                <c:pt idx="3">
                  <c:v>43482</c:v>
                </c:pt>
                <c:pt idx="4">
                  <c:v>43496</c:v>
                </c:pt>
                <c:pt idx="5">
                  <c:v>43510</c:v>
                </c:pt>
                <c:pt idx="6">
                  <c:v>43524</c:v>
                </c:pt>
                <c:pt idx="7">
                  <c:v>43538</c:v>
                </c:pt>
                <c:pt idx="8">
                  <c:v>43552</c:v>
                </c:pt>
                <c:pt idx="9">
                  <c:v>43566</c:v>
                </c:pt>
                <c:pt idx="10">
                  <c:v>43580</c:v>
                </c:pt>
                <c:pt idx="11">
                  <c:v>43594</c:v>
                </c:pt>
                <c:pt idx="12">
                  <c:v>43608</c:v>
                </c:pt>
                <c:pt idx="13">
                  <c:v>43622</c:v>
                </c:pt>
                <c:pt idx="14">
                  <c:v>43636</c:v>
                </c:pt>
                <c:pt idx="15">
                  <c:v>43649</c:v>
                </c:pt>
                <c:pt idx="16">
                  <c:v>43664</c:v>
                </c:pt>
                <c:pt idx="17">
                  <c:v>43678</c:v>
                </c:pt>
                <c:pt idx="18">
                  <c:v>43692</c:v>
                </c:pt>
                <c:pt idx="19">
                  <c:v>43706</c:v>
                </c:pt>
                <c:pt idx="20">
                  <c:v>43720</c:v>
                </c:pt>
                <c:pt idx="21">
                  <c:v>43734</c:v>
                </c:pt>
                <c:pt idx="22">
                  <c:v>43748</c:v>
                </c:pt>
                <c:pt idx="23">
                  <c:v>43762</c:v>
                </c:pt>
                <c:pt idx="24">
                  <c:v>43776</c:v>
                </c:pt>
                <c:pt idx="25">
                  <c:v>43790</c:v>
                </c:pt>
                <c:pt idx="26">
                  <c:v>43874</c:v>
                </c:pt>
                <c:pt idx="27">
                  <c:v>43888</c:v>
                </c:pt>
                <c:pt idx="28">
                  <c:v>43902</c:v>
                </c:pt>
                <c:pt idx="29">
                  <c:v>43902</c:v>
                </c:pt>
                <c:pt idx="30">
                  <c:v>43916</c:v>
                </c:pt>
                <c:pt idx="31">
                  <c:v>43916</c:v>
                </c:pt>
                <c:pt idx="32">
                  <c:v>43930</c:v>
                </c:pt>
                <c:pt idx="33">
                  <c:v>43930</c:v>
                </c:pt>
                <c:pt idx="34">
                  <c:v>43944</c:v>
                </c:pt>
                <c:pt idx="35">
                  <c:v>43958</c:v>
                </c:pt>
                <c:pt idx="36">
                  <c:v>43972</c:v>
                </c:pt>
                <c:pt idx="37">
                  <c:v>43986</c:v>
                </c:pt>
                <c:pt idx="38">
                  <c:v>44000</c:v>
                </c:pt>
                <c:pt idx="39">
                  <c:v>44014</c:v>
                </c:pt>
                <c:pt idx="40">
                  <c:v>44028</c:v>
                </c:pt>
                <c:pt idx="41">
                  <c:v>44042</c:v>
                </c:pt>
                <c:pt idx="42">
                  <c:v>44056</c:v>
                </c:pt>
                <c:pt idx="43">
                  <c:v>44070</c:v>
                </c:pt>
                <c:pt idx="44">
                  <c:v>44084</c:v>
                </c:pt>
                <c:pt idx="45">
                  <c:v>44098</c:v>
                </c:pt>
                <c:pt idx="46">
                  <c:v>44112</c:v>
                </c:pt>
                <c:pt idx="47">
                  <c:v>44126</c:v>
                </c:pt>
                <c:pt idx="48">
                  <c:v>44140</c:v>
                </c:pt>
                <c:pt idx="49">
                  <c:v>44154</c:v>
                </c:pt>
                <c:pt idx="50">
                  <c:v>44168</c:v>
                </c:pt>
                <c:pt idx="51">
                  <c:v>44182</c:v>
                </c:pt>
                <c:pt idx="52">
                  <c:v>44196</c:v>
                </c:pt>
                <c:pt idx="53">
                  <c:v>44210</c:v>
                </c:pt>
                <c:pt idx="54">
                  <c:v>44231</c:v>
                </c:pt>
                <c:pt idx="55">
                  <c:v>44238</c:v>
                </c:pt>
                <c:pt idx="56">
                  <c:v>44252</c:v>
                </c:pt>
                <c:pt idx="57">
                  <c:v>44266</c:v>
                </c:pt>
                <c:pt idx="58">
                  <c:v>44280</c:v>
                </c:pt>
                <c:pt idx="59">
                  <c:v>44294</c:v>
                </c:pt>
                <c:pt idx="60">
                  <c:v>44308</c:v>
                </c:pt>
                <c:pt idx="61">
                  <c:v>44322</c:v>
                </c:pt>
                <c:pt idx="62">
                  <c:v>44336</c:v>
                </c:pt>
                <c:pt idx="63">
                  <c:v>44350</c:v>
                </c:pt>
                <c:pt idx="64">
                  <c:v>44364</c:v>
                </c:pt>
                <c:pt idx="65">
                  <c:v>44378</c:v>
                </c:pt>
                <c:pt idx="66">
                  <c:v>44392</c:v>
                </c:pt>
                <c:pt idx="67">
                  <c:v>44406</c:v>
                </c:pt>
                <c:pt idx="68">
                  <c:v>44420</c:v>
                </c:pt>
                <c:pt idx="69">
                  <c:v>44434</c:v>
                </c:pt>
                <c:pt idx="70">
                  <c:v>44448</c:v>
                </c:pt>
                <c:pt idx="71">
                  <c:v>44462</c:v>
                </c:pt>
                <c:pt idx="72">
                  <c:v>44476</c:v>
                </c:pt>
                <c:pt idx="73">
                  <c:v>44490</c:v>
                </c:pt>
                <c:pt idx="74">
                  <c:v>44504</c:v>
                </c:pt>
                <c:pt idx="75">
                  <c:v>44518</c:v>
                </c:pt>
                <c:pt idx="76">
                  <c:v>44532</c:v>
                </c:pt>
                <c:pt idx="77">
                  <c:v>44546</c:v>
                </c:pt>
                <c:pt idx="78">
                  <c:v>44560</c:v>
                </c:pt>
                <c:pt idx="79">
                  <c:v>44574</c:v>
                </c:pt>
                <c:pt idx="80">
                  <c:v>44588</c:v>
                </c:pt>
                <c:pt idx="81">
                  <c:v>44602</c:v>
                </c:pt>
                <c:pt idx="82">
                  <c:v>44616</c:v>
                </c:pt>
                <c:pt idx="83">
                  <c:v>44616</c:v>
                </c:pt>
                <c:pt idx="84">
                  <c:v>44630</c:v>
                </c:pt>
                <c:pt idx="85">
                  <c:v>44644</c:v>
                </c:pt>
                <c:pt idx="86">
                  <c:v>44658</c:v>
                </c:pt>
                <c:pt idx="87">
                  <c:v>44672</c:v>
                </c:pt>
                <c:pt idx="88">
                  <c:v>44686</c:v>
                </c:pt>
                <c:pt idx="89">
                  <c:v>44700</c:v>
                </c:pt>
                <c:pt idx="90">
                  <c:v>44714</c:v>
                </c:pt>
                <c:pt idx="91">
                  <c:v>44728</c:v>
                </c:pt>
                <c:pt idx="92">
                  <c:v>44770</c:v>
                </c:pt>
                <c:pt idx="93">
                  <c:v>44784</c:v>
                </c:pt>
                <c:pt idx="94">
                  <c:v>44826</c:v>
                </c:pt>
                <c:pt idx="95">
                  <c:v>44840</c:v>
                </c:pt>
                <c:pt idx="96">
                  <c:v>44854</c:v>
                </c:pt>
                <c:pt idx="97">
                  <c:v>44868</c:v>
                </c:pt>
                <c:pt idx="98">
                  <c:v>44882</c:v>
                </c:pt>
                <c:pt idx="99">
                  <c:v>44896</c:v>
                </c:pt>
                <c:pt idx="100">
                  <c:v>44910</c:v>
                </c:pt>
                <c:pt idx="101">
                  <c:v>44924</c:v>
                </c:pt>
                <c:pt idx="102">
                  <c:v>44938</c:v>
                </c:pt>
                <c:pt idx="103">
                  <c:v>44952</c:v>
                </c:pt>
                <c:pt idx="104">
                  <c:v>44966</c:v>
                </c:pt>
                <c:pt idx="105">
                  <c:v>44980</c:v>
                </c:pt>
                <c:pt idx="106">
                  <c:v>44994</c:v>
                </c:pt>
                <c:pt idx="107">
                  <c:v>45008</c:v>
                </c:pt>
                <c:pt idx="108">
                  <c:v>45022</c:v>
                </c:pt>
                <c:pt idx="109">
                  <c:v>45036</c:v>
                </c:pt>
                <c:pt idx="110">
                  <c:v>45050</c:v>
                </c:pt>
                <c:pt idx="111">
                  <c:v>45064</c:v>
                </c:pt>
                <c:pt idx="112">
                  <c:v>45078</c:v>
                </c:pt>
                <c:pt idx="113">
                  <c:v>45092</c:v>
                </c:pt>
                <c:pt idx="114">
                  <c:v>45107</c:v>
                </c:pt>
                <c:pt idx="115">
                  <c:v>45120</c:v>
                </c:pt>
                <c:pt idx="116">
                  <c:v>45134</c:v>
                </c:pt>
                <c:pt idx="117">
                  <c:v>45148</c:v>
                </c:pt>
                <c:pt idx="118">
                  <c:v>45162</c:v>
                </c:pt>
                <c:pt idx="119">
                  <c:v>45176</c:v>
                </c:pt>
                <c:pt idx="120">
                  <c:v>45190</c:v>
                </c:pt>
                <c:pt idx="121">
                  <c:v>45204</c:v>
                </c:pt>
                <c:pt idx="122">
                  <c:v>45218</c:v>
                </c:pt>
                <c:pt idx="123">
                  <c:v>45232</c:v>
                </c:pt>
                <c:pt idx="124">
                  <c:v>45246</c:v>
                </c:pt>
                <c:pt idx="125">
                  <c:v>45260</c:v>
                </c:pt>
              </c:numCache>
            </c:numRef>
          </c:cat>
          <c:val>
            <c:numRef>
              <c:f>Sheet1!$H$2:$H$127</c:f>
              <c:numCache>
                <c:formatCode>General</c:formatCode>
                <c:ptCount val="126"/>
                <c:pt idx="96">
                  <c:v>1265.58</c:v>
                </c:pt>
                <c:pt idx="97">
                  <c:v>1265.58</c:v>
                </c:pt>
                <c:pt idx="98">
                  <c:v>1248.82</c:v>
                </c:pt>
                <c:pt idx="99">
                  <c:v>1248.82</c:v>
                </c:pt>
                <c:pt idx="100">
                  <c:v>1248.82</c:v>
                </c:pt>
                <c:pt idx="101">
                  <c:v>1239.6500000000001</c:v>
                </c:pt>
                <c:pt idx="102">
                  <c:v>1223.76</c:v>
                </c:pt>
                <c:pt idx="103">
                  <c:v>1221.6199999999999</c:v>
                </c:pt>
                <c:pt idx="104">
                  <c:v>1223.28</c:v>
                </c:pt>
                <c:pt idx="105">
                  <c:v>1223.28</c:v>
                </c:pt>
                <c:pt idx="106">
                  <c:v>1223.25</c:v>
                </c:pt>
                <c:pt idx="107">
                  <c:v>1206.08</c:v>
                </c:pt>
                <c:pt idx="108">
                  <c:v>1168.29</c:v>
                </c:pt>
                <c:pt idx="109">
                  <c:v>1168.29</c:v>
                </c:pt>
                <c:pt idx="110">
                  <c:v>1168.29</c:v>
                </c:pt>
                <c:pt idx="111">
                  <c:v>1168.29</c:v>
                </c:pt>
                <c:pt idx="112">
                  <c:v>1168.29</c:v>
                </c:pt>
                <c:pt idx="113">
                  <c:v>1168.29</c:v>
                </c:pt>
                <c:pt idx="114">
                  <c:v>1168.1199999999999</c:v>
                </c:pt>
                <c:pt idx="115">
                  <c:v>1168.1199999999999</c:v>
                </c:pt>
                <c:pt idx="116">
                  <c:v>1168.1199999999999</c:v>
                </c:pt>
                <c:pt idx="117">
                  <c:v>1149.76</c:v>
                </c:pt>
                <c:pt idx="118">
                  <c:v>1149.76</c:v>
                </c:pt>
                <c:pt idx="119">
                  <c:v>1129.52</c:v>
                </c:pt>
                <c:pt idx="120">
                  <c:v>1129.52</c:v>
                </c:pt>
                <c:pt idx="121">
                  <c:v>1105.72</c:v>
                </c:pt>
                <c:pt idx="122">
                  <c:v>1095.72</c:v>
                </c:pt>
                <c:pt idx="123">
                  <c:v>1095.72</c:v>
                </c:pt>
                <c:pt idx="124">
                  <c:v>1095.72</c:v>
                </c:pt>
                <c:pt idx="125">
                  <c:v>1095.72</c:v>
                </c:pt>
              </c:numCache>
            </c:numRef>
          </c:val>
          <c:smooth val="0"/>
          <c:extLst>
            <c:ext xmlns:c16="http://schemas.microsoft.com/office/drawing/2014/chart" uri="{C3380CC4-5D6E-409C-BE32-E72D297353CC}">
              <c16:uniqueId val="{00000001-71BA-40A1-835A-3ACD3B85D592}"/>
            </c:ext>
          </c:extLst>
        </c:ser>
        <c:ser>
          <c:idx val="7"/>
          <c:order val="1"/>
          <c:tx>
            <c:strRef>
              <c:f>Sheet1!$I$1</c:f>
              <c:strCache>
                <c:ptCount val="1"/>
                <c:pt idx="0">
                  <c:v>PNW Potash (White 0-0-62)</c:v>
                </c:pt>
              </c:strCache>
            </c:strRef>
          </c:tx>
          <c:spPr>
            <a:ln w="57150" cap="rnd">
              <a:solidFill>
                <a:schemeClr val="bg2">
                  <a:lumMod val="50000"/>
                </a:schemeClr>
              </a:solidFill>
              <a:round/>
            </a:ln>
            <a:effectLst/>
          </c:spPr>
          <c:marker>
            <c:symbol val="none"/>
          </c:marker>
          <c:cat>
            <c:numRef>
              <c:f>Sheet1!$A$2:$A$127</c:f>
              <c:numCache>
                <c:formatCode>m/d/yyyy</c:formatCode>
                <c:ptCount val="126"/>
                <c:pt idx="0">
                  <c:v>43440</c:v>
                </c:pt>
                <c:pt idx="1">
                  <c:v>43454</c:v>
                </c:pt>
                <c:pt idx="2">
                  <c:v>43468</c:v>
                </c:pt>
                <c:pt idx="3">
                  <c:v>43482</c:v>
                </c:pt>
                <c:pt idx="4">
                  <c:v>43496</c:v>
                </c:pt>
                <c:pt idx="5">
                  <c:v>43510</c:v>
                </c:pt>
                <c:pt idx="6">
                  <c:v>43524</c:v>
                </c:pt>
                <c:pt idx="7">
                  <c:v>43538</c:v>
                </c:pt>
                <c:pt idx="8">
                  <c:v>43552</c:v>
                </c:pt>
                <c:pt idx="9">
                  <c:v>43566</c:v>
                </c:pt>
                <c:pt idx="10">
                  <c:v>43580</c:v>
                </c:pt>
                <c:pt idx="11">
                  <c:v>43594</c:v>
                </c:pt>
                <c:pt idx="12">
                  <c:v>43608</c:v>
                </c:pt>
                <c:pt idx="13">
                  <c:v>43622</c:v>
                </c:pt>
                <c:pt idx="14">
                  <c:v>43636</c:v>
                </c:pt>
                <c:pt idx="15">
                  <c:v>43649</c:v>
                </c:pt>
                <c:pt idx="16">
                  <c:v>43664</c:v>
                </c:pt>
                <c:pt idx="17">
                  <c:v>43678</c:v>
                </c:pt>
                <c:pt idx="18">
                  <c:v>43692</c:v>
                </c:pt>
                <c:pt idx="19">
                  <c:v>43706</c:v>
                </c:pt>
                <c:pt idx="20">
                  <c:v>43720</c:v>
                </c:pt>
                <c:pt idx="21">
                  <c:v>43734</c:v>
                </c:pt>
                <c:pt idx="22">
                  <c:v>43748</c:v>
                </c:pt>
                <c:pt idx="23">
                  <c:v>43762</c:v>
                </c:pt>
                <c:pt idx="24">
                  <c:v>43776</c:v>
                </c:pt>
                <c:pt idx="25">
                  <c:v>43790</c:v>
                </c:pt>
                <c:pt idx="26">
                  <c:v>43874</c:v>
                </c:pt>
                <c:pt idx="27">
                  <c:v>43888</c:v>
                </c:pt>
                <c:pt idx="28">
                  <c:v>43902</c:v>
                </c:pt>
                <c:pt idx="29">
                  <c:v>43902</c:v>
                </c:pt>
                <c:pt idx="30">
                  <c:v>43916</c:v>
                </c:pt>
                <c:pt idx="31">
                  <c:v>43916</c:v>
                </c:pt>
                <c:pt idx="32">
                  <c:v>43930</c:v>
                </c:pt>
                <c:pt idx="33">
                  <c:v>43930</c:v>
                </c:pt>
                <c:pt idx="34">
                  <c:v>43944</c:v>
                </c:pt>
                <c:pt idx="35">
                  <c:v>43958</c:v>
                </c:pt>
                <c:pt idx="36">
                  <c:v>43972</c:v>
                </c:pt>
                <c:pt idx="37">
                  <c:v>43986</c:v>
                </c:pt>
                <c:pt idx="38">
                  <c:v>44000</c:v>
                </c:pt>
                <c:pt idx="39">
                  <c:v>44014</c:v>
                </c:pt>
                <c:pt idx="40">
                  <c:v>44028</c:v>
                </c:pt>
                <c:pt idx="41">
                  <c:v>44042</c:v>
                </c:pt>
                <c:pt idx="42">
                  <c:v>44056</c:v>
                </c:pt>
                <c:pt idx="43">
                  <c:v>44070</c:v>
                </c:pt>
                <c:pt idx="44">
                  <c:v>44084</c:v>
                </c:pt>
                <c:pt idx="45">
                  <c:v>44098</c:v>
                </c:pt>
                <c:pt idx="46">
                  <c:v>44112</c:v>
                </c:pt>
                <c:pt idx="47">
                  <c:v>44126</c:v>
                </c:pt>
                <c:pt idx="48">
                  <c:v>44140</c:v>
                </c:pt>
                <c:pt idx="49">
                  <c:v>44154</c:v>
                </c:pt>
                <c:pt idx="50">
                  <c:v>44168</c:v>
                </c:pt>
                <c:pt idx="51">
                  <c:v>44182</c:v>
                </c:pt>
                <c:pt idx="52">
                  <c:v>44196</c:v>
                </c:pt>
                <c:pt idx="53">
                  <c:v>44210</c:v>
                </c:pt>
                <c:pt idx="54">
                  <c:v>44231</c:v>
                </c:pt>
                <c:pt idx="55">
                  <c:v>44238</c:v>
                </c:pt>
                <c:pt idx="56">
                  <c:v>44252</c:v>
                </c:pt>
                <c:pt idx="57">
                  <c:v>44266</c:v>
                </c:pt>
                <c:pt idx="58">
                  <c:v>44280</c:v>
                </c:pt>
                <c:pt idx="59">
                  <c:v>44294</c:v>
                </c:pt>
                <c:pt idx="60">
                  <c:v>44308</c:v>
                </c:pt>
                <c:pt idx="61">
                  <c:v>44322</c:v>
                </c:pt>
                <c:pt idx="62">
                  <c:v>44336</c:v>
                </c:pt>
                <c:pt idx="63">
                  <c:v>44350</c:v>
                </c:pt>
                <c:pt idx="64">
                  <c:v>44364</c:v>
                </c:pt>
                <c:pt idx="65">
                  <c:v>44378</c:v>
                </c:pt>
                <c:pt idx="66">
                  <c:v>44392</c:v>
                </c:pt>
                <c:pt idx="67">
                  <c:v>44406</c:v>
                </c:pt>
                <c:pt idx="68">
                  <c:v>44420</c:v>
                </c:pt>
                <c:pt idx="69">
                  <c:v>44434</c:v>
                </c:pt>
                <c:pt idx="70">
                  <c:v>44448</c:v>
                </c:pt>
                <c:pt idx="71">
                  <c:v>44462</c:v>
                </c:pt>
                <c:pt idx="72">
                  <c:v>44476</c:v>
                </c:pt>
                <c:pt idx="73">
                  <c:v>44490</c:v>
                </c:pt>
                <c:pt idx="74">
                  <c:v>44504</c:v>
                </c:pt>
                <c:pt idx="75">
                  <c:v>44518</c:v>
                </c:pt>
                <c:pt idx="76">
                  <c:v>44532</c:v>
                </c:pt>
                <c:pt idx="77">
                  <c:v>44546</c:v>
                </c:pt>
                <c:pt idx="78">
                  <c:v>44560</c:v>
                </c:pt>
                <c:pt idx="79">
                  <c:v>44574</c:v>
                </c:pt>
                <c:pt idx="80">
                  <c:v>44588</c:v>
                </c:pt>
                <c:pt idx="81">
                  <c:v>44602</c:v>
                </c:pt>
                <c:pt idx="82">
                  <c:v>44616</c:v>
                </c:pt>
                <c:pt idx="83">
                  <c:v>44616</c:v>
                </c:pt>
                <c:pt idx="84">
                  <c:v>44630</c:v>
                </c:pt>
                <c:pt idx="85">
                  <c:v>44644</c:v>
                </c:pt>
                <c:pt idx="86">
                  <c:v>44658</c:v>
                </c:pt>
                <c:pt idx="87">
                  <c:v>44672</c:v>
                </c:pt>
                <c:pt idx="88">
                  <c:v>44686</c:v>
                </c:pt>
                <c:pt idx="89">
                  <c:v>44700</c:v>
                </c:pt>
                <c:pt idx="90">
                  <c:v>44714</c:v>
                </c:pt>
                <c:pt idx="91">
                  <c:v>44728</c:v>
                </c:pt>
                <c:pt idx="92">
                  <c:v>44770</c:v>
                </c:pt>
                <c:pt idx="93">
                  <c:v>44784</c:v>
                </c:pt>
                <c:pt idx="94">
                  <c:v>44826</c:v>
                </c:pt>
                <c:pt idx="95">
                  <c:v>44840</c:v>
                </c:pt>
                <c:pt idx="96">
                  <c:v>44854</c:v>
                </c:pt>
                <c:pt idx="97">
                  <c:v>44868</c:v>
                </c:pt>
                <c:pt idx="98">
                  <c:v>44882</c:v>
                </c:pt>
                <c:pt idx="99">
                  <c:v>44896</c:v>
                </c:pt>
                <c:pt idx="100">
                  <c:v>44910</c:v>
                </c:pt>
                <c:pt idx="101">
                  <c:v>44924</c:v>
                </c:pt>
                <c:pt idx="102">
                  <c:v>44938</c:v>
                </c:pt>
                <c:pt idx="103">
                  <c:v>44952</c:v>
                </c:pt>
                <c:pt idx="104">
                  <c:v>44966</c:v>
                </c:pt>
                <c:pt idx="105">
                  <c:v>44980</c:v>
                </c:pt>
                <c:pt idx="106">
                  <c:v>44994</c:v>
                </c:pt>
                <c:pt idx="107">
                  <c:v>45008</c:v>
                </c:pt>
                <c:pt idx="108">
                  <c:v>45022</c:v>
                </c:pt>
                <c:pt idx="109">
                  <c:v>45036</c:v>
                </c:pt>
                <c:pt idx="110">
                  <c:v>45050</c:v>
                </c:pt>
                <c:pt idx="111">
                  <c:v>45064</c:v>
                </c:pt>
                <c:pt idx="112">
                  <c:v>45078</c:v>
                </c:pt>
                <c:pt idx="113">
                  <c:v>45092</c:v>
                </c:pt>
                <c:pt idx="114">
                  <c:v>45107</c:v>
                </c:pt>
                <c:pt idx="115">
                  <c:v>45120</c:v>
                </c:pt>
                <c:pt idx="116">
                  <c:v>45134</c:v>
                </c:pt>
                <c:pt idx="117">
                  <c:v>45148</c:v>
                </c:pt>
                <c:pt idx="118">
                  <c:v>45162</c:v>
                </c:pt>
                <c:pt idx="119">
                  <c:v>45176</c:v>
                </c:pt>
                <c:pt idx="120">
                  <c:v>45190</c:v>
                </c:pt>
                <c:pt idx="121">
                  <c:v>45204</c:v>
                </c:pt>
                <c:pt idx="122">
                  <c:v>45218</c:v>
                </c:pt>
                <c:pt idx="123">
                  <c:v>45232</c:v>
                </c:pt>
                <c:pt idx="124">
                  <c:v>45246</c:v>
                </c:pt>
                <c:pt idx="125">
                  <c:v>45260</c:v>
                </c:pt>
              </c:numCache>
            </c:numRef>
          </c:cat>
          <c:val>
            <c:numRef>
              <c:f>Sheet1!$I$2:$I$127</c:f>
              <c:numCache>
                <c:formatCode>General</c:formatCode>
                <c:ptCount val="126"/>
                <c:pt idx="96">
                  <c:v>1267.93</c:v>
                </c:pt>
                <c:pt idx="97">
                  <c:v>1267.93</c:v>
                </c:pt>
                <c:pt idx="98">
                  <c:v>1267.93</c:v>
                </c:pt>
                <c:pt idx="99">
                  <c:v>1267.93</c:v>
                </c:pt>
                <c:pt idx="100">
                  <c:v>1267.93</c:v>
                </c:pt>
                <c:pt idx="101">
                  <c:v>1267.93</c:v>
                </c:pt>
                <c:pt idx="102">
                  <c:v>1267.93</c:v>
                </c:pt>
                <c:pt idx="103">
                  <c:v>1267.93</c:v>
                </c:pt>
                <c:pt idx="104">
                  <c:v>1267.93</c:v>
                </c:pt>
                <c:pt idx="105">
                  <c:v>1267.93</c:v>
                </c:pt>
                <c:pt idx="106">
                  <c:v>1267.93</c:v>
                </c:pt>
                <c:pt idx="107">
                  <c:v>1267.93</c:v>
                </c:pt>
                <c:pt idx="108">
                  <c:v>969.1</c:v>
                </c:pt>
                <c:pt idx="109">
                  <c:v>969.1</c:v>
                </c:pt>
                <c:pt idx="110">
                  <c:v>969.1</c:v>
                </c:pt>
                <c:pt idx="111">
                  <c:v>969.1</c:v>
                </c:pt>
                <c:pt idx="112">
                  <c:v>969.1</c:v>
                </c:pt>
                <c:pt idx="113">
                  <c:v>969.1</c:v>
                </c:pt>
                <c:pt idx="114">
                  <c:v>894.55</c:v>
                </c:pt>
                <c:pt idx="115">
                  <c:v>894.55</c:v>
                </c:pt>
                <c:pt idx="116">
                  <c:v>894.55</c:v>
                </c:pt>
                <c:pt idx="117">
                  <c:v>894.55</c:v>
                </c:pt>
                <c:pt idx="118">
                  <c:v>894.55</c:v>
                </c:pt>
                <c:pt idx="119">
                  <c:v>894.55</c:v>
                </c:pt>
                <c:pt idx="120">
                  <c:v>894.55</c:v>
                </c:pt>
                <c:pt idx="121">
                  <c:v>969.1</c:v>
                </c:pt>
                <c:pt idx="122">
                  <c:v>969.1</c:v>
                </c:pt>
                <c:pt idx="123">
                  <c:v>969.1</c:v>
                </c:pt>
                <c:pt idx="124">
                  <c:v>969.1</c:v>
                </c:pt>
                <c:pt idx="125">
                  <c:v>969.1</c:v>
                </c:pt>
              </c:numCache>
            </c:numRef>
          </c:val>
          <c:smooth val="0"/>
          <c:extLst>
            <c:ext xmlns:c16="http://schemas.microsoft.com/office/drawing/2014/chart" uri="{C3380CC4-5D6E-409C-BE32-E72D297353CC}">
              <c16:uniqueId val="{00000002-71BA-40A1-835A-3ACD3B85D592}"/>
            </c:ext>
          </c:extLst>
        </c:ser>
        <c:ser>
          <c:idx val="8"/>
          <c:order val="2"/>
          <c:tx>
            <c:strRef>
              <c:f>Sheet1!$J$1</c:f>
              <c:strCache>
                <c:ptCount val="1"/>
                <c:pt idx="0">
                  <c:v>PNW Potash (Red 0-0-60)</c:v>
                </c:pt>
              </c:strCache>
            </c:strRef>
          </c:tx>
          <c:spPr>
            <a:ln w="79375" cap="rnd">
              <a:solidFill>
                <a:schemeClr val="bg2">
                  <a:lumMod val="50000"/>
                </a:schemeClr>
              </a:solidFill>
              <a:prstDash val="sysDot"/>
              <a:round/>
            </a:ln>
            <a:effectLst/>
          </c:spPr>
          <c:marker>
            <c:symbol val="none"/>
          </c:marker>
          <c:cat>
            <c:numRef>
              <c:f>Sheet1!$A$2:$A$127</c:f>
              <c:numCache>
                <c:formatCode>m/d/yyyy</c:formatCode>
                <c:ptCount val="126"/>
                <c:pt idx="0">
                  <c:v>43440</c:v>
                </c:pt>
                <c:pt idx="1">
                  <c:v>43454</c:v>
                </c:pt>
                <c:pt idx="2">
                  <c:v>43468</c:v>
                </c:pt>
                <c:pt idx="3">
                  <c:v>43482</c:v>
                </c:pt>
                <c:pt idx="4">
                  <c:v>43496</c:v>
                </c:pt>
                <c:pt idx="5">
                  <c:v>43510</c:v>
                </c:pt>
                <c:pt idx="6">
                  <c:v>43524</c:v>
                </c:pt>
                <c:pt idx="7">
                  <c:v>43538</c:v>
                </c:pt>
                <c:pt idx="8">
                  <c:v>43552</c:v>
                </c:pt>
                <c:pt idx="9">
                  <c:v>43566</c:v>
                </c:pt>
                <c:pt idx="10">
                  <c:v>43580</c:v>
                </c:pt>
                <c:pt idx="11">
                  <c:v>43594</c:v>
                </c:pt>
                <c:pt idx="12">
                  <c:v>43608</c:v>
                </c:pt>
                <c:pt idx="13">
                  <c:v>43622</c:v>
                </c:pt>
                <c:pt idx="14">
                  <c:v>43636</c:v>
                </c:pt>
                <c:pt idx="15">
                  <c:v>43649</c:v>
                </c:pt>
                <c:pt idx="16">
                  <c:v>43664</c:v>
                </c:pt>
                <c:pt idx="17">
                  <c:v>43678</c:v>
                </c:pt>
                <c:pt idx="18">
                  <c:v>43692</c:v>
                </c:pt>
                <c:pt idx="19">
                  <c:v>43706</c:v>
                </c:pt>
                <c:pt idx="20">
                  <c:v>43720</c:v>
                </c:pt>
                <c:pt idx="21">
                  <c:v>43734</c:v>
                </c:pt>
                <c:pt idx="22">
                  <c:v>43748</c:v>
                </c:pt>
                <c:pt idx="23">
                  <c:v>43762</c:v>
                </c:pt>
                <c:pt idx="24">
                  <c:v>43776</c:v>
                </c:pt>
                <c:pt idx="25">
                  <c:v>43790</c:v>
                </c:pt>
                <c:pt idx="26">
                  <c:v>43874</c:v>
                </c:pt>
                <c:pt idx="27">
                  <c:v>43888</c:v>
                </c:pt>
                <c:pt idx="28">
                  <c:v>43902</c:v>
                </c:pt>
                <c:pt idx="29">
                  <c:v>43902</c:v>
                </c:pt>
                <c:pt idx="30">
                  <c:v>43916</c:v>
                </c:pt>
                <c:pt idx="31">
                  <c:v>43916</c:v>
                </c:pt>
                <c:pt idx="32">
                  <c:v>43930</c:v>
                </c:pt>
                <c:pt idx="33">
                  <c:v>43930</c:v>
                </c:pt>
                <c:pt idx="34">
                  <c:v>43944</c:v>
                </c:pt>
                <c:pt idx="35">
                  <c:v>43958</c:v>
                </c:pt>
                <c:pt idx="36">
                  <c:v>43972</c:v>
                </c:pt>
                <c:pt idx="37">
                  <c:v>43986</c:v>
                </c:pt>
                <c:pt idx="38">
                  <c:v>44000</c:v>
                </c:pt>
                <c:pt idx="39">
                  <c:v>44014</c:v>
                </c:pt>
                <c:pt idx="40">
                  <c:v>44028</c:v>
                </c:pt>
                <c:pt idx="41">
                  <c:v>44042</c:v>
                </c:pt>
                <c:pt idx="42">
                  <c:v>44056</c:v>
                </c:pt>
                <c:pt idx="43">
                  <c:v>44070</c:v>
                </c:pt>
                <c:pt idx="44">
                  <c:v>44084</c:v>
                </c:pt>
                <c:pt idx="45">
                  <c:v>44098</c:v>
                </c:pt>
                <c:pt idx="46">
                  <c:v>44112</c:v>
                </c:pt>
                <c:pt idx="47">
                  <c:v>44126</c:v>
                </c:pt>
                <c:pt idx="48">
                  <c:v>44140</c:v>
                </c:pt>
                <c:pt idx="49">
                  <c:v>44154</c:v>
                </c:pt>
                <c:pt idx="50">
                  <c:v>44168</c:v>
                </c:pt>
                <c:pt idx="51">
                  <c:v>44182</c:v>
                </c:pt>
                <c:pt idx="52">
                  <c:v>44196</c:v>
                </c:pt>
                <c:pt idx="53">
                  <c:v>44210</c:v>
                </c:pt>
                <c:pt idx="54">
                  <c:v>44231</c:v>
                </c:pt>
                <c:pt idx="55">
                  <c:v>44238</c:v>
                </c:pt>
                <c:pt idx="56">
                  <c:v>44252</c:v>
                </c:pt>
                <c:pt idx="57">
                  <c:v>44266</c:v>
                </c:pt>
                <c:pt idx="58">
                  <c:v>44280</c:v>
                </c:pt>
                <c:pt idx="59">
                  <c:v>44294</c:v>
                </c:pt>
                <c:pt idx="60">
                  <c:v>44308</c:v>
                </c:pt>
                <c:pt idx="61">
                  <c:v>44322</c:v>
                </c:pt>
                <c:pt idx="62">
                  <c:v>44336</c:v>
                </c:pt>
                <c:pt idx="63">
                  <c:v>44350</c:v>
                </c:pt>
                <c:pt idx="64">
                  <c:v>44364</c:v>
                </c:pt>
                <c:pt idx="65">
                  <c:v>44378</c:v>
                </c:pt>
                <c:pt idx="66">
                  <c:v>44392</c:v>
                </c:pt>
                <c:pt idx="67">
                  <c:v>44406</c:v>
                </c:pt>
                <c:pt idx="68">
                  <c:v>44420</c:v>
                </c:pt>
                <c:pt idx="69">
                  <c:v>44434</c:v>
                </c:pt>
                <c:pt idx="70">
                  <c:v>44448</c:v>
                </c:pt>
                <c:pt idx="71">
                  <c:v>44462</c:v>
                </c:pt>
                <c:pt idx="72">
                  <c:v>44476</c:v>
                </c:pt>
                <c:pt idx="73">
                  <c:v>44490</c:v>
                </c:pt>
                <c:pt idx="74">
                  <c:v>44504</c:v>
                </c:pt>
                <c:pt idx="75">
                  <c:v>44518</c:v>
                </c:pt>
                <c:pt idx="76">
                  <c:v>44532</c:v>
                </c:pt>
                <c:pt idx="77">
                  <c:v>44546</c:v>
                </c:pt>
                <c:pt idx="78">
                  <c:v>44560</c:v>
                </c:pt>
                <c:pt idx="79">
                  <c:v>44574</c:v>
                </c:pt>
                <c:pt idx="80">
                  <c:v>44588</c:v>
                </c:pt>
                <c:pt idx="81">
                  <c:v>44602</c:v>
                </c:pt>
                <c:pt idx="82">
                  <c:v>44616</c:v>
                </c:pt>
                <c:pt idx="83">
                  <c:v>44616</c:v>
                </c:pt>
                <c:pt idx="84">
                  <c:v>44630</c:v>
                </c:pt>
                <c:pt idx="85">
                  <c:v>44644</c:v>
                </c:pt>
                <c:pt idx="86">
                  <c:v>44658</c:v>
                </c:pt>
                <c:pt idx="87">
                  <c:v>44672</c:v>
                </c:pt>
                <c:pt idx="88">
                  <c:v>44686</c:v>
                </c:pt>
                <c:pt idx="89">
                  <c:v>44700</c:v>
                </c:pt>
                <c:pt idx="90">
                  <c:v>44714</c:v>
                </c:pt>
                <c:pt idx="91">
                  <c:v>44728</c:v>
                </c:pt>
                <c:pt idx="92">
                  <c:v>44770</c:v>
                </c:pt>
                <c:pt idx="93">
                  <c:v>44784</c:v>
                </c:pt>
                <c:pt idx="94">
                  <c:v>44826</c:v>
                </c:pt>
                <c:pt idx="95">
                  <c:v>44840</c:v>
                </c:pt>
                <c:pt idx="96">
                  <c:v>44854</c:v>
                </c:pt>
                <c:pt idx="97">
                  <c:v>44868</c:v>
                </c:pt>
                <c:pt idx="98">
                  <c:v>44882</c:v>
                </c:pt>
                <c:pt idx="99">
                  <c:v>44896</c:v>
                </c:pt>
                <c:pt idx="100">
                  <c:v>44910</c:v>
                </c:pt>
                <c:pt idx="101">
                  <c:v>44924</c:v>
                </c:pt>
                <c:pt idx="102">
                  <c:v>44938</c:v>
                </c:pt>
                <c:pt idx="103">
                  <c:v>44952</c:v>
                </c:pt>
                <c:pt idx="104">
                  <c:v>44966</c:v>
                </c:pt>
                <c:pt idx="105">
                  <c:v>44980</c:v>
                </c:pt>
                <c:pt idx="106">
                  <c:v>44994</c:v>
                </c:pt>
                <c:pt idx="107">
                  <c:v>45008</c:v>
                </c:pt>
                <c:pt idx="108">
                  <c:v>45022</c:v>
                </c:pt>
                <c:pt idx="109">
                  <c:v>45036</c:v>
                </c:pt>
                <c:pt idx="110">
                  <c:v>45050</c:v>
                </c:pt>
                <c:pt idx="111">
                  <c:v>45064</c:v>
                </c:pt>
                <c:pt idx="112">
                  <c:v>45078</c:v>
                </c:pt>
                <c:pt idx="113">
                  <c:v>45092</c:v>
                </c:pt>
                <c:pt idx="114">
                  <c:v>45107</c:v>
                </c:pt>
                <c:pt idx="115">
                  <c:v>45120</c:v>
                </c:pt>
                <c:pt idx="116">
                  <c:v>45134</c:v>
                </c:pt>
                <c:pt idx="117">
                  <c:v>45148</c:v>
                </c:pt>
                <c:pt idx="118">
                  <c:v>45162</c:v>
                </c:pt>
                <c:pt idx="119">
                  <c:v>45176</c:v>
                </c:pt>
                <c:pt idx="120">
                  <c:v>45190</c:v>
                </c:pt>
                <c:pt idx="121">
                  <c:v>45204</c:v>
                </c:pt>
                <c:pt idx="122">
                  <c:v>45218</c:v>
                </c:pt>
                <c:pt idx="123">
                  <c:v>45232</c:v>
                </c:pt>
                <c:pt idx="124">
                  <c:v>45246</c:v>
                </c:pt>
                <c:pt idx="125">
                  <c:v>45260</c:v>
                </c:pt>
              </c:numCache>
            </c:numRef>
          </c:cat>
          <c:val>
            <c:numRef>
              <c:f>Sheet1!$J$2:$J$127</c:f>
              <c:numCache>
                <c:formatCode>General</c:formatCode>
                <c:ptCount val="126"/>
                <c:pt idx="96">
                  <c:v>1101.5899999999999</c:v>
                </c:pt>
                <c:pt idx="97">
                  <c:v>1127.19</c:v>
                </c:pt>
                <c:pt idx="98">
                  <c:v>1166.43</c:v>
                </c:pt>
                <c:pt idx="99">
                  <c:v>1166.43</c:v>
                </c:pt>
                <c:pt idx="100">
                  <c:v>1166.43</c:v>
                </c:pt>
                <c:pt idx="101">
                  <c:v>1148.93</c:v>
                </c:pt>
                <c:pt idx="102">
                  <c:v>1148.93</c:v>
                </c:pt>
                <c:pt idx="103">
                  <c:v>940.08</c:v>
                </c:pt>
                <c:pt idx="104">
                  <c:v>906.33</c:v>
                </c:pt>
                <c:pt idx="105">
                  <c:v>880.21</c:v>
                </c:pt>
                <c:pt idx="106">
                  <c:v>869.96</c:v>
                </c:pt>
                <c:pt idx="107">
                  <c:v>851.76</c:v>
                </c:pt>
                <c:pt idx="108">
                  <c:v>851.76</c:v>
                </c:pt>
                <c:pt idx="109">
                  <c:v>851.76</c:v>
                </c:pt>
                <c:pt idx="110">
                  <c:v>851.76</c:v>
                </c:pt>
                <c:pt idx="111">
                  <c:v>851.76</c:v>
                </c:pt>
                <c:pt idx="112">
                  <c:v>851.76</c:v>
                </c:pt>
                <c:pt idx="113">
                  <c:v>851.76</c:v>
                </c:pt>
                <c:pt idx="114">
                  <c:v>857.46</c:v>
                </c:pt>
                <c:pt idx="115">
                  <c:v>857.46</c:v>
                </c:pt>
                <c:pt idx="116">
                  <c:v>857.46</c:v>
                </c:pt>
                <c:pt idx="117">
                  <c:v>808.96</c:v>
                </c:pt>
                <c:pt idx="118">
                  <c:v>808.96</c:v>
                </c:pt>
                <c:pt idx="119">
                  <c:v>792.17</c:v>
                </c:pt>
                <c:pt idx="120">
                  <c:v>792.17</c:v>
                </c:pt>
                <c:pt idx="121">
                  <c:v>757.97</c:v>
                </c:pt>
                <c:pt idx="122">
                  <c:v>717.97</c:v>
                </c:pt>
                <c:pt idx="123">
                  <c:v>717.97</c:v>
                </c:pt>
                <c:pt idx="124">
                  <c:v>717.97</c:v>
                </c:pt>
                <c:pt idx="125">
                  <c:v>717.97</c:v>
                </c:pt>
              </c:numCache>
            </c:numRef>
          </c:val>
          <c:smooth val="0"/>
          <c:extLst>
            <c:ext xmlns:c16="http://schemas.microsoft.com/office/drawing/2014/chart" uri="{C3380CC4-5D6E-409C-BE32-E72D297353CC}">
              <c16:uniqueId val="{00000003-71BA-40A1-835A-3ACD3B85D592}"/>
            </c:ext>
          </c:extLst>
        </c:ser>
        <c:ser>
          <c:idx val="9"/>
          <c:order val="3"/>
          <c:tx>
            <c:strRef>
              <c:f>Sheet1!$K$1</c:f>
              <c:strCache>
                <c:ptCount val="1"/>
                <c:pt idx="0">
                  <c:v>PNW Urea (46-0-0)</c:v>
                </c:pt>
              </c:strCache>
            </c:strRef>
          </c:tx>
          <c:spPr>
            <a:ln w="73025" cap="rnd">
              <a:solidFill>
                <a:schemeClr val="tx1"/>
              </a:solidFill>
              <a:round/>
            </a:ln>
            <a:effectLst/>
          </c:spPr>
          <c:marker>
            <c:symbol val="none"/>
          </c:marker>
          <c:cat>
            <c:numRef>
              <c:f>Sheet1!$A$2:$A$127</c:f>
              <c:numCache>
                <c:formatCode>m/d/yyyy</c:formatCode>
                <c:ptCount val="126"/>
                <c:pt idx="0">
                  <c:v>43440</c:v>
                </c:pt>
                <c:pt idx="1">
                  <c:v>43454</c:v>
                </c:pt>
                <c:pt idx="2">
                  <c:v>43468</c:v>
                </c:pt>
                <c:pt idx="3">
                  <c:v>43482</c:v>
                </c:pt>
                <c:pt idx="4">
                  <c:v>43496</c:v>
                </c:pt>
                <c:pt idx="5">
                  <c:v>43510</c:v>
                </c:pt>
                <c:pt idx="6">
                  <c:v>43524</c:v>
                </c:pt>
                <c:pt idx="7">
                  <c:v>43538</c:v>
                </c:pt>
                <c:pt idx="8">
                  <c:v>43552</c:v>
                </c:pt>
                <c:pt idx="9">
                  <c:v>43566</c:v>
                </c:pt>
                <c:pt idx="10">
                  <c:v>43580</c:v>
                </c:pt>
                <c:pt idx="11">
                  <c:v>43594</c:v>
                </c:pt>
                <c:pt idx="12">
                  <c:v>43608</c:v>
                </c:pt>
                <c:pt idx="13">
                  <c:v>43622</c:v>
                </c:pt>
                <c:pt idx="14">
                  <c:v>43636</c:v>
                </c:pt>
                <c:pt idx="15">
                  <c:v>43649</c:v>
                </c:pt>
                <c:pt idx="16">
                  <c:v>43664</c:v>
                </c:pt>
                <c:pt idx="17">
                  <c:v>43678</c:v>
                </c:pt>
                <c:pt idx="18">
                  <c:v>43692</c:v>
                </c:pt>
                <c:pt idx="19">
                  <c:v>43706</c:v>
                </c:pt>
                <c:pt idx="20">
                  <c:v>43720</c:v>
                </c:pt>
                <c:pt idx="21">
                  <c:v>43734</c:v>
                </c:pt>
                <c:pt idx="22">
                  <c:v>43748</c:v>
                </c:pt>
                <c:pt idx="23">
                  <c:v>43762</c:v>
                </c:pt>
                <c:pt idx="24">
                  <c:v>43776</c:v>
                </c:pt>
                <c:pt idx="25">
                  <c:v>43790</c:v>
                </c:pt>
                <c:pt idx="26">
                  <c:v>43874</c:v>
                </c:pt>
                <c:pt idx="27">
                  <c:v>43888</c:v>
                </c:pt>
                <c:pt idx="28">
                  <c:v>43902</c:v>
                </c:pt>
                <c:pt idx="29">
                  <c:v>43902</c:v>
                </c:pt>
                <c:pt idx="30">
                  <c:v>43916</c:v>
                </c:pt>
                <c:pt idx="31">
                  <c:v>43916</c:v>
                </c:pt>
                <c:pt idx="32">
                  <c:v>43930</c:v>
                </c:pt>
                <c:pt idx="33">
                  <c:v>43930</c:v>
                </c:pt>
                <c:pt idx="34">
                  <c:v>43944</c:v>
                </c:pt>
                <c:pt idx="35">
                  <c:v>43958</c:v>
                </c:pt>
                <c:pt idx="36">
                  <c:v>43972</c:v>
                </c:pt>
                <c:pt idx="37">
                  <c:v>43986</c:v>
                </c:pt>
                <c:pt idx="38">
                  <c:v>44000</c:v>
                </c:pt>
                <c:pt idx="39">
                  <c:v>44014</c:v>
                </c:pt>
                <c:pt idx="40">
                  <c:v>44028</c:v>
                </c:pt>
                <c:pt idx="41">
                  <c:v>44042</c:v>
                </c:pt>
                <c:pt idx="42">
                  <c:v>44056</c:v>
                </c:pt>
                <c:pt idx="43">
                  <c:v>44070</c:v>
                </c:pt>
                <c:pt idx="44">
                  <c:v>44084</c:v>
                </c:pt>
                <c:pt idx="45">
                  <c:v>44098</c:v>
                </c:pt>
                <c:pt idx="46">
                  <c:v>44112</c:v>
                </c:pt>
                <c:pt idx="47">
                  <c:v>44126</c:v>
                </c:pt>
                <c:pt idx="48">
                  <c:v>44140</c:v>
                </c:pt>
                <c:pt idx="49">
                  <c:v>44154</c:v>
                </c:pt>
                <c:pt idx="50">
                  <c:v>44168</c:v>
                </c:pt>
                <c:pt idx="51">
                  <c:v>44182</c:v>
                </c:pt>
                <c:pt idx="52">
                  <c:v>44196</c:v>
                </c:pt>
                <c:pt idx="53">
                  <c:v>44210</c:v>
                </c:pt>
                <c:pt idx="54">
                  <c:v>44231</c:v>
                </c:pt>
                <c:pt idx="55">
                  <c:v>44238</c:v>
                </c:pt>
                <c:pt idx="56">
                  <c:v>44252</c:v>
                </c:pt>
                <c:pt idx="57">
                  <c:v>44266</c:v>
                </c:pt>
                <c:pt idx="58">
                  <c:v>44280</c:v>
                </c:pt>
                <c:pt idx="59">
                  <c:v>44294</c:v>
                </c:pt>
                <c:pt idx="60">
                  <c:v>44308</c:v>
                </c:pt>
                <c:pt idx="61">
                  <c:v>44322</c:v>
                </c:pt>
                <c:pt idx="62">
                  <c:v>44336</c:v>
                </c:pt>
                <c:pt idx="63">
                  <c:v>44350</c:v>
                </c:pt>
                <c:pt idx="64">
                  <c:v>44364</c:v>
                </c:pt>
                <c:pt idx="65">
                  <c:v>44378</c:v>
                </c:pt>
                <c:pt idx="66">
                  <c:v>44392</c:v>
                </c:pt>
                <c:pt idx="67">
                  <c:v>44406</c:v>
                </c:pt>
                <c:pt idx="68">
                  <c:v>44420</c:v>
                </c:pt>
                <c:pt idx="69">
                  <c:v>44434</c:v>
                </c:pt>
                <c:pt idx="70">
                  <c:v>44448</c:v>
                </c:pt>
                <c:pt idx="71">
                  <c:v>44462</c:v>
                </c:pt>
                <c:pt idx="72">
                  <c:v>44476</c:v>
                </c:pt>
                <c:pt idx="73">
                  <c:v>44490</c:v>
                </c:pt>
                <c:pt idx="74">
                  <c:v>44504</c:v>
                </c:pt>
                <c:pt idx="75">
                  <c:v>44518</c:v>
                </c:pt>
                <c:pt idx="76">
                  <c:v>44532</c:v>
                </c:pt>
                <c:pt idx="77">
                  <c:v>44546</c:v>
                </c:pt>
                <c:pt idx="78">
                  <c:v>44560</c:v>
                </c:pt>
                <c:pt idx="79">
                  <c:v>44574</c:v>
                </c:pt>
                <c:pt idx="80">
                  <c:v>44588</c:v>
                </c:pt>
                <c:pt idx="81">
                  <c:v>44602</c:v>
                </c:pt>
                <c:pt idx="82">
                  <c:v>44616</c:v>
                </c:pt>
                <c:pt idx="83">
                  <c:v>44616</c:v>
                </c:pt>
                <c:pt idx="84">
                  <c:v>44630</c:v>
                </c:pt>
                <c:pt idx="85">
                  <c:v>44644</c:v>
                </c:pt>
                <c:pt idx="86">
                  <c:v>44658</c:v>
                </c:pt>
                <c:pt idx="87">
                  <c:v>44672</c:v>
                </c:pt>
                <c:pt idx="88">
                  <c:v>44686</c:v>
                </c:pt>
                <c:pt idx="89">
                  <c:v>44700</c:v>
                </c:pt>
                <c:pt idx="90">
                  <c:v>44714</c:v>
                </c:pt>
                <c:pt idx="91">
                  <c:v>44728</c:v>
                </c:pt>
                <c:pt idx="92">
                  <c:v>44770</c:v>
                </c:pt>
                <c:pt idx="93">
                  <c:v>44784</c:v>
                </c:pt>
                <c:pt idx="94">
                  <c:v>44826</c:v>
                </c:pt>
                <c:pt idx="95">
                  <c:v>44840</c:v>
                </c:pt>
                <c:pt idx="96">
                  <c:v>44854</c:v>
                </c:pt>
                <c:pt idx="97">
                  <c:v>44868</c:v>
                </c:pt>
                <c:pt idx="98">
                  <c:v>44882</c:v>
                </c:pt>
                <c:pt idx="99">
                  <c:v>44896</c:v>
                </c:pt>
                <c:pt idx="100">
                  <c:v>44910</c:v>
                </c:pt>
                <c:pt idx="101">
                  <c:v>44924</c:v>
                </c:pt>
                <c:pt idx="102">
                  <c:v>44938</c:v>
                </c:pt>
                <c:pt idx="103">
                  <c:v>44952</c:v>
                </c:pt>
                <c:pt idx="104">
                  <c:v>44966</c:v>
                </c:pt>
                <c:pt idx="105">
                  <c:v>44980</c:v>
                </c:pt>
                <c:pt idx="106">
                  <c:v>44994</c:v>
                </c:pt>
                <c:pt idx="107">
                  <c:v>45008</c:v>
                </c:pt>
                <c:pt idx="108">
                  <c:v>45022</c:v>
                </c:pt>
                <c:pt idx="109">
                  <c:v>45036</c:v>
                </c:pt>
                <c:pt idx="110">
                  <c:v>45050</c:v>
                </c:pt>
                <c:pt idx="111">
                  <c:v>45064</c:v>
                </c:pt>
                <c:pt idx="112">
                  <c:v>45078</c:v>
                </c:pt>
                <c:pt idx="113">
                  <c:v>45092</c:v>
                </c:pt>
                <c:pt idx="114">
                  <c:v>45107</c:v>
                </c:pt>
                <c:pt idx="115">
                  <c:v>45120</c:v>
                </c:pt>
                <c:pt idx="116">
                  <c:v>45134</c:v>
                </c:pt>
                <c:pt idx="117">
                  <c:v>45148</c:v>
                </c:pt>
                <c:pt idx="118">
                  <c:v>45162</c:v>
                </c:pt>
                <c:pt idx="119">
                  <c:v>45176</c:v>
                </c:pt>
                <c:pt idx="120">
                  <c:v>45190</c:v>
                </c:pt>
                <c:pt idx="121">
                  <c:v>45204</c:v>
                </c:pt>
                <c:pt idx="122">
                  <c:v>45218</c:v>
                </c:pt>
                <c:pt idx="123">
                  <c:v>45232</c:v>
                </c:pt>
                <c:pt idx="124">
                  <c:v>45246</c:v>
                </c:pt>
                <c:pt idx="125">
                  <c:v>45260</c:v>
                </c:pt>
              </c:numCache>
            </c:numRef>
          </c:cat>
          <c:val>
            <c:numRef>
              <c:f>Sheet1!$K$2:$K$127</c:f>
              <c:numCache>
                <c:formatCode>General</c:formatCode>
                <c:ptCount val="126"/>
                <c:pt idx="96">
                  <c:v>1129.75</c:v>
                </c:pt>
                <c:pt idx="97">
                  <c:v>1146.46</c:v>
                </c:pt>
                <c:pt idx="98">
                  <c:v>1099.76</c:v>
                </c:pt>
                <c:pt idx="99">
                  <c:v>1099.76</c:v>
                </c:pt>
                <c:pt idx="100">
                  <c:v>1084.32</c:v>
                </c:pt>
                <c:pt idx="101">
                  <c:v>1068.49</c:v>
                </c:pt>
                <c:pt idx="102">
                  <c:v>1059.82</c:v>
                </c:pt>
                <c:pt idx="103">
                  <c:v>1070.6500000000001</c:v>
                </c:pt>
                <c:pt idx="104">
                  <c:v>1027.32</c:v>
                </c:pt>
                <c:pt idx="105">
                  <c:v>994.28</c:v>
                </c:pt>
                <c:pt idx="106">
                  <c:v>958.25</c:v>
                </c:pt>
                <c:pt idx="107">
                  <c:v>952.08</c:v>
                </c:pt>
                <c:pt idx="108">
                  <c:v>896.34</c:v>
                </c:pt>
                <c:pt idx="109">
                  <c:v>896.34</c:v>
                </c:pt>
                <c:pt idx="110">
                  <c:v>882.18</c:v>
                </c:pt>
                <c:pt idx="111">
                  <c:v>882.18</c:v>
                </c:pt>
                <c:pt idx="112">
                  <c:v>882.18</c:v>
                </c:pt>
                <c:pt idx="113">
                  <c:v>873.84</c:v>
                </c:pt>
                <c:pt idx="114">
                  <c:v>873.68</c:v>
                </c:pt>
                <c:pt idx="115">
                  <c:v>873.68</c:v>
                </c:pt>
                <c:pt idx="116">
                  <c:v>873.68</c:v>
                </c:pt>
                <c:pt idx="117">
                  <c:v>838.18</c:v>
                </c:pt>
                <c:pt idx="118">
                  <c:v>838.18</c:v>
                </c:pt>
                <c:pt idx="119">
                  <c:v>834.31</c:v>
                </c:pt>
                <c:pt idx="120">
                  <c:v>834.31</c:v>
                </c:pt>
                <c:pt idx="121">
                  <c:v>822.51</c:v>
                </c:pt>
                <c:pt idx="122">
                  <c:v>785.84</c:v>
                </c:pt>
                <c:pt idx="123">
                  <c:v>785.84</c:v>
                </c:pt>
                <c:pt idx="124">
                  <c:v>785.84</c:v>
                </c:pt>
                <c:pt idx="125">
                  <c:v>785.84</c:v>
                </c:pt>
              </c:numCache>
            </c:numRef>
          </c:val>
          <c:smooth val="0"/>
          <c:extLst>
            <c:ext xmlns:c16="http://schemas.microsoft.com/office/drawing/2014/chart" uri="{C3380CC4-5D6E-409C-BE32-E72D297353CC}">
              <c16:uniqueId val="{00000004-71BA-40A1-835A-3ACD3B85D592}"/>
            </c:ext>
          </c:extLst>
        </c:ser>
        <c:ser>
          <c:idx val="10"/>
          <c:order val="4"/>
          <c:tx>
            <c:strRef>
              <c:f>Sheet1!$L$1</c:f>
              <c:strCache>
                <c:ptCount val="1"/>
                <c:pt idx="0">
                  <c:v>PNW Liquid Nitrogen (32-0-0)</c:v>
                </c:pt>
              </c:strCache>
            </c:strRef>
          </c:tx>
          <c:spPr>
            <a:ln w="85725" cap="rnd">
              <a:solidFill>
                <a:schemeClr val="tx2">
                  <a:lumMod val="50000"/>
                  <a:lumOff val="50000"/>
                </a:schemeClr>
              </a:solidFill>
              <a:round/>
            </a:ln>
            <a:effectLst/>
          </c:spPr>
          <c:marker>
            <c:symbol val="none"/>
          </c:marker>
          <c:cat>
            <c:numRef>
              <c:f>Sheet1!$A$2:$A$127</c:f>
              <c:numCache>
                <c:formatCode>m/d/yyyy</c:formatCode>
                <c:ptCount val="126"/>
                <c:pt idx="0">
                  <c:v>43440</c:v>
                </c:pt>
                <c:pt idx="1">
                  <c:v>43454</c:v>
                </c:pt>
                <c:pt idx="2">
                  <c:v>43468</c:v>
                </c:pt>
                <c:pt idx="3">
                  <c:v>43482</c:v>
                </c:pt>
                <c:pt idx="4">
                  <c:v>43496</c:v>
                </c:pt>
                <c:pt idx="5">
                  <c:v>43510</c:v>
                </c:pt>
                <c:pt idx="6">
                  <c:v>43524</c:v>
                </c:pt>
                <c:pt idx="7">
                  <c:v>43538</c:v>
                </c:pt>
                <c:pt idx="8">
                  <c:v>43552</c:v>
                </c:pt>
                <c:pt idx="9">
                  <c:v>43566</c:v>
                </c:pt>
                <c:pt idx="10">
                  <c:v>43580</c:v>
                </c:pt>
                <c:pt idx="11">
                  <c:v>43594</c:v>
                </c:pt>
                <c:pt idx="12">
                  <c:v>43608</c:v>
                </c:pt>
                <c:pt idx="13">
                  <c:v>43622</c:v>
                </c:pt>
                <c:pt idx="14">
                  <c:v>43636</c:v>
                </c:pt>
                <c:pt idx="15">
                  <c:v>43649</c:v>
                </c:pt>
                <c:pt idx="16">
                  <c:v>43664</c:v>
                </c:pt>
                <c:pt idx="17">
                  <c:v>43678</c:v>
                </c:pt>
                <c:pt idx="18">
                  <c:v>43692</c:v>
                </c:pt>
                <c:pt idx="19">
                  <c:v>43706</c:v>
                </c:pt>
                <c:pt idx="20">
                  <c:v>43720</c:v>
                </c:pt>
                <c:pt idx="21">
                  <c:v>43734</c:v>
                </c:pt>
                <c:pt idx="22">
                  <c:v>43748</c:v>
                </c:pt>
                <c:pt idx="23">
                  <c:v>43762</c:v>
                </c:pt>
                <c:pt idx="24">
                  <c:v>43776</c:v>
                </c:pt>
                <c:pt idx="25">
                  <c:v>43790</c:v>
                </c:pt>
                <c:pt idx="26">
                  <c:v>43874</c:v>
                </c:pt>
                <c:pt idx="27">
                  <c:v>43888</c:v>
                </c:pt>
                <c:pt idx="28">
                  <c:v>43902</c:v>
                </c:pt>
                <c:pt idx="29">
                  <c:v>43902</c:v>
                </c:pt>
                <c:pt idx="30">
                  <c:v>43916</c:v>
                </c:pt>
                <c:pt idx="31">
                  <c:v>43916</c:v>
                </c:pt>
                <c:pt idx="32">
                  <c:v>43930</c:v>
                </c:pt>
                <c:pt idx="33">
                  <c:v>43930</c:v>
                </c:pt>
                <c:pt idx="34">
                  <c:v>43944</c:v>
                </c:pt>
                <c:pt idx="35">
                  <c:v>43958</c:v>
                </c:pt>
                <c:pt idx="36">
                  <c:v>43972</c:v>
                </c:pt>
                <c:pt idx="37">
                  <c:v>43986</c:v>
                </c:pt>
                <c:pt idx="38">
                  <c:v>44000</c:v>
                </c:pt>
                <c:pt idx="39">
                  <c:v>44014</c:v>
                </c:pt>
                <c:pt idx="40">
                  <c:v>44028</c:v>
                </c:pt>
                <c:pt idx="41">
                  <c:v>44042</c:v>
                </c:pt>
                <c:pt idx="42">
                  <c:v>44056</c:v>
                </c:pt>
                <c:pt idx="43">
                  <c:v>44070</c:v>
                </c:pt>
                <c:pt idx="44">
                  <c:v>44084</c:v>
                </c:pt>
                <c:pt idx="45">
                  <c:v>44098</c:v>
                </c:pt>
                <c:pt idx="46">
                  <c:v>44112</c:v>
                </c:pt>
                <c:pt idx="47">
                  <c:v>44126</c:v>
                </c:pt>
                <c:pt idx="48">
                  <c:v>44140</c:v>
                </c:pt>
                <c:pt idx="49">
                  <c:v>44154</c:v>
                </c:pt>
                <c:pt idx="50">
                  <c:v>44168</c:v>
                </c:pt>
                <c:pt idx="51">
                  <c:v>44182</c:v>
                </c:pt>
                <c:pt idx="52">
                  <c:v>44196</c:v>
                </c:pt>
                <c:pt idx="53">
                  <c:v>44210</c:v>
                </c:pt>
                <c:pt idx="54">
                  <c:v>44231</c:v>
                </c:pt>
                <c:pt idx="55">
                  <c:v>44238</c:v>
                </c:pt>
                <c:pt idx="56">
                  <c:v>44252</c:v>
                </c:pt>
                <c:pt idx="57">
                  <c:v>44266</c:v>
                </c:pt>
                <c:pt idx="58">
                  <c:v>44280</c:v>
                </c:pt>
                <c:pt idx="59">
                  <c:v>44294</c:v>
                </c:pt>
                <c:pt idx="60">
                  <c:v>44308</c:v>
                </c:pt>
                <c:pt idx="61">
                  <c:v>44322</c:v>
                </c:pt>
                <c:pt idx="62">
                  <c:v>44336</c:v>
                </c:pt>
                <c:pt idx="63">
                  <c:v>44350</c:v>
                </c:pt>
                <c:pt idx="64">
                  <c:v>44364</c:v>
                </c:pt>
                <c:pt idx="65">
                  <c:v>44378</c:v>
                </c:pt>
                <c:pt idx="66">
                  <c:v>44392</c:v>
                </c:pt>
                <c:pt idx="67">
                  <c:v>44406</c:v>
                </c:pt>
                <c:pt idx="68">
                  <c:v>44420</c:v>
                </c:pt>
                <c:pt idx="69">
                  <c:v>44434</c:v>
                </c:pt>
                <c:pt idx="70">
                  <c:v>44448</c:v>
                </c:pt>
                <c:pt idx="71">
                  <c:v>44462</c:v>
                </c:pt>
                <c:pt idx="72">
                  <c:v>44476</c:v>
                </c:pt>
                <c:pt idx="73">
                  <c:v>44490</c:v>
                </c:pt>
                <c:pt idx="74">
                  <c:v>44504</c:v>
                </c:pt>
                <c:pt idx="75">
                  <c:v>44518</c:v>
                </c:pt>
                <c:pt idx="76">
                  <c:v>44532</c:v>
                </c:pt>
                <c:pt idx="77">
                  <c:v>44546</c:v>
                </c:pt>
                <c:pt idx="78">
                  <c:v>44560</c:v>
                </c:pt>
                <c:pt idx="79">
                  <c:v>44574</c:v>
                </c:pt>
                <c:pt idx="80">
                  <c:v>44588</c:v>
                </c:pt>
                <c:pt idx="81">
                  <c:v>44602</c:v>
                </c:pt>
                <c:pt idx="82">
                  <c:v>44616</c:v>
                </c:pt>
                <c:pt idx="83">
                  <c:v>44616</c:v>
                </c:pt>
                <c:pt idx="84">
                  <c:v>44630</c:v>
                </c:pt>
                <c:pt idx="85">
                  <c:v>44644</c:v>
                </c:pt>
                <c:pt idx="86">
                  <c:v>44658</c:v>
                </c:pt>
                <c:pt idx="87">
                  <c:v>44672</c:v>
                </c:pt>
                <c:pt idx="88">
                  <c:v>44686</c:v>
                </c:pt>
                <c:pt idx="89">
                  <c:v>44700</c:v>
                </c:pt>
                <c:pt idx="90">
                  <c:v>44714</c:v>
                </c:pt>
                <c:pt idx="91">
                  <c:v>44728</c:v>
                </c:pt>
                <c:pt idx="92">
                  <c:v>44770</c:v>
                </c:pt>
                <c:pt idx="93">
                  <c:v>44784</c:v>
                </c:pt>
                <c:pt idx="94">
                  <c:v>44826</c:v>
                </c:pt>
                <c:pt idx="95">
                  <c:v>44840</c:v>
                </c:pt>
                <c:pt idx="96">
                  <c:v>44854</c:v>
                </c:pt>
                <c:pt idx="97">
                  <c:v>44868</c:v>
                </c:pt>
                <c:pt idx="98">
                  <c:v>44882</c:v>
                </c:pt>
                <c:pt idx="99">
                  <c:v>44896</c:v>
                </c:pt>
                <c:pt idx="100">
                  <c:v>44910</c:v>
                </c:pt>
                <c:pt idx="101">
                  <c:v>44924</c:v>
                </c:pt>
                <c:pt idx="102">
                  <c:v>44938</c:v>
                </c:pt>
                <c:pt idx="103">
                  <c:v>44952</c:v>
                </c:pt>
                <c:pt idx="104">
                  <c:v>44966</c:v>
                </c:pt>
                <c:pt idx="105">
                  <c:v>44980</c:v>
                </c:pt>
                <c:pt idx="106">
                  <c:v>44994</c:v>
                </c:pt>
                <c:pt idx="107">
                  <c:v>45008</c:v>
                </c:pt>
                <c:pt idx="108">
                  <c:v>45022</c:v>
                </c:pt>
                <c:pt idx="109">
                  <c:v>45036</c:v>
                </c:pt>
                <c:pt idx="110">
                  <c:v>45050</c:v>
                </c:pt>
                <c:pt idx="111">
                  <c:v>45064</c:v>
                </c:pt>
                <c:pt idx="112">
                  <c:v>45078</c:v>
                </c:pt>
                <c:pt idx="113">
                  <c:v>45092</c:v>
                </c:pt>
                <c:pt idx="114">
                  <c:v>45107</c:v>
                </c:pt>
                <c:pt idx="115">
                  <c:v>45120</c:v>
                </c:pt>
                <c:pt idx="116">
                  <c:v>45134</c:v>
                </c:pt>
                <c:pt idx="117">
                  <c:v>45148</c:v>
                </c:pt>
                <c:pt idx="118">
                  <c:v>45162</c:v>
                </c:pt>
                <c:pt idx="119">
                  <c:v>45176</c:v>
                </c:pt>
                <c:pt idx="120">
                  <c:v>45190</c:v>
                </c:pt>
                <c:pt idx="121">
                  <c:v>45204</c:v>
                </c:pt>
                <c:pt idx="122">
                  <c:v>45218</c:v>
                </c:pt>
                <c:pt idx="123">
                  <c:v>45232</c:v>
                </c:pt>
                <c:pt idx="124">
                  <c:v>45246</c:v>
                </c:pt>
                <c:pt idx="125">
                  <c:v>45260</c:v>
                </c:pt>
              </c:numCache>
            </c:numRef>
          </c:cat>
          <c:val>
            <c:numRef>
              <c:f>Sheet1!$L$2:$L$127</c:f>
              <c:numCache>
                <c:formatCode>General</c:formatCode>
                <c:ptCount val="126"/>
                <c:pt idx="96">
                  <c:v>1229.4045000000001</c:v>
                </c:pt>
                <c:pt idx="97">
                  <c:v>1229.4045000000001</c:v>
                </c:pt>
                <c:pt idx="98">
                  <c:v>1260.559</c:v>
                </c:pt>
                <c:pt idx="99">
                  <c:v>1260.559</c:v>
                </c:pt>
                <c:pt idx="100">
                  <c:v>1260.559</c:v>
                </c:pt>
                <c:pt idx="101">
                  <c:v>1260.559</c:v>
                </c:pt>
                <c:pt idx="102">
                  <c:v>1260.559</c:v>
                </c:pt>
                <c:pt idx="103">
                  <c:v>1229.4045000000001</c:v>
                </c:pt>
                <c:pt idx="104">
                  <c:v>1241.3869999999999</c:v>
                </c:pt>
                <c:pt idx="105">
                  <c:v>1121.5619999999999</c:v>
                </c:pt>
                <c:pt idx="106">
                  <c:v>1121.5619999999999</c:v>
                </c:pt>
                <c:pt idx="107">
                  <c:v>1090.4075</c:v>
                </c:pt>
                <c:pt idx="108">
                  <c:v>1090.4075</c:v>
                </c:pt>
                <c:pt idx="109">
                  <c:v>1090.4075</c:v>
                </c:pt>
                <c:pt idx="110">
                  <c:v>1090.4075</c:v>
                </c:pt>
                <c:pt idx="111">
                  <c:v>1090.4075</c:v>
                </c:pt>
                <c:pt idx="112">
                  <c:v>1090.4075</c:v>
                </c:pt>
                <c:pt idx="113">
                  <c:v>1090.4075</c:v>
                </c:pt>
                <c:pt idx="114">
                  <c:v>1090.4075</c:v>
                </c:pt>
                <c:pt idx="115">
                  <c:v>1090.4075</c:v>
                </c:pt>
                <c:pt idx="116">
                  <c:v>1090.4075</c:v>
                </c:pt>
                <c:pt idx="117">
                  <c:v>1061.6495</c:v>
                </c:pt>
                <c:pt idx="118">
                  <c:v>1061.6495</c:v>
                </c:pt>
                <c:pt idx="119">
                  <c:v>1061.6495</c:v>
                </c:pt>
                <c:pt idx="120">
                  <c:v>1061.6495</c:v>
                </c:pt>
                <c:pt idx="121">
                  <c:v>1061.6495</c:v>
                </c:pt>
                <c:pt idx="122">
                  <c:v>1061.6495</c:v>
                </c:pt>
                <c:pt idx="123">
                  <c:v>1061.6495</c:v>
                </c:pt>
                <c:pt idx="124">
                  <c:v>1061.6495</c:v>
                </c:pt>
                <c:pt idx="125">
                  <c:v>1061.6495</c:v>
                </c:pt>
              </c:numCache>
            </c:numRef>
          </c:val>
          <c:smooth val="0"/>
          <c:extLst>
            <c:ext xmlns:c16="http://schemas.microsoft.com/office/drawing/2014/chart" uri="{C3380CC4-5D6E-409C-BE32-E72D297353CC}">
              <c16:uniqueId val="{00000005-71BA-40A1-835A-3ACD3B85D592}"/>
            </c:ext>
          </c:extLst>
        </c:ser>
        <c:ser>
          <c:idx val="11"/>
          <c:order val="5"/>
          <c:tx>
            <c:strRef>
              <c:f>Sheet1!$M$1</c:f>
              <c:strCache>
                <c:ptCount val="1"/>
              </c:strCache>
            </c:strRef>
          </c:tx>
          <c:spPr>
            <a:ln w="28575" cap="rnd">
              <a:solidFill>
                <a:schemeClr val="accent6">
                  <a:lumMod val="60000"/>
                </a:schemeClr>
              </a:solidFill>
              <a:round/>
            </a:ln>
            <a:effectLst/>
          </c:spPr>
          <c:marker>
            <c:symbol val="none"/>
          </c:marker>
          <c:cat>
            <c:numRef>
              <c:f>Sheet1!$A$2:$A$127</c:f>
              <c:numCache>
                <c:formatCode>m/d/yyyy</c:formatCode>
                <c:ptCount val="126"/>
                <c:pt idx="0">
                  <c:v>43440</c:v>
                </c:pt>
                <c:pt idx="1">
                  <c:v>43454</c:v>
                </c:pt>
                <c:pt idx="2">
                  <c:v>43468</c:v>
                </c:pt>
                <c:pt idx="3">
                  <c:v>43482</c:v>
                </c:pt>
                <c:pt idx="4">
                  <c:v>43496</c:v>
                </c:pt>
                <c:pt idx="5">
                  <c:v>43510</c:v>
                </c:pt>
                <c:pt idx="6">
                  <c:v>43524</c:v>
                </c:pt>
                <c:pt idx="7">
                  <c:v>43538</c:v>
                </c:pt>
                <c:pt idx="8">
                  <c:v>43552</c:v>
                </c:pt>
                <c:pt idx="9">
                  <c:v>43566</c:v>
                </c:pt>
                <c:pt idx="10">
                  <c:v>43580</c:v>
                </c:pt>
                <c:pt idx="11">
                  <c:v>43594</c:v>
                </c:pt>
                <c:pt idx="12">
                  <c:v>43608</c:v>
                </c:pt>
                <c:pt idx="13">
                  <c:v>43622</c:v>
                </c:pt>
                <c:pt idx="14">
                  <c:v>43636</c:v>
                </c:pt>
                <c:pt idx="15">
                  <c:v>43649</c:v>
                </c:pt>
                <c:pt idx="16">
                  <c:v>43664</c:v>
                </c:pt>
                <c:pt idx="17">
                  <c:v>43678</c:v>
                </c:pt>
                <c:pt idx="18">
                  <c:v>43692</c:v>
                </c:pt>
                <c:pt idx="19">
                  <c:v>43706</c:v>
                </c:pt>
                <c:pt idx="20">
                  <c:v>43720</c:v>
                </c:pt>
                <c:pt idx="21">
                  <c:v>43734</c:v>
                </c:pt>
                <c:pt idx="22">
                  <c:v>43748</c:v>
                </c:pt>
                <c:pt idx="23">
                  <c:v>43762</c:v>
                </c:pt>
                <c:pt idx="24">
                  <c:v>43776</c:v>
                </c:pt>
                <c:pt idx="25">
                  <c:v>43790</c:v>
                </c:pt>
                <c:pt idx="26">
                  <c:v>43874</c:v>
                </c:pt>
                <c:pt idx="27">
                  <c:v>43888</c:v>
                </c:pt>
                <c:pt idx="28">
                  <c:v>43902</c:v>
                </c:pt>
                <c:pt idx="29">
                  <c:v>43902</c:v>
                </c:pt>
                <c:pt idx="30">
                  <c:v>43916</c:v>
                </c:pt>
                <c:pt idx="31">
                  <c:v>43916</c:v>
                </c:pt>
                <c:pt idx="32">
                  <c:v>43930</c:v>
                </c:pt>
                <c:pt idx="33">
                  <c:v>43930</c:v>
                </c:pt>
                <c:pt idx="34">
                  <c:v>43944</c:v>
                </c:pt>
                <c:pt idx="35">
                  <c:v>43958</c:v>
                </c:pt>
                <c:pt idx="36">
                  <c:v>43972</c:v>
                </c:pt>
                <c:pt idx="37">
                  <c:v>43986</c:v>
                </c:pt>
                <c:pt idx="38">
                  <c:v>44000</c:v>
                </c:pt>
                <c:pt idx="39">
                  <c:v>44014</c:v>
                </c:pt>
                <c:pt idx="40">
                  <c:v>44028</c:v>
                </c:pt>
                <c:pt idx="41">
                  <c:v>44042</c:v>
                </c:pt>
                <c:pt idx="42">
                  <c:v>44056</c:v>
                </c:pt>
                <c:pt idx="43">
                  <c:v>44070</c:v>
                </c:pt>
                <c:pt idx="44">
                  <c:v>44084</c:v>
                </c:pt>
                <c:pt idx="45">
                  <c:v>44098</c:v>
                </c:pt>
                <c:pt idx="46">
                  <c:v>44112</c:v>
                </c:pt>
                <c:pt idx="47">
                  <c:v>44126</c:v>
                </c:pt>
                <c:pt idx="48">
                  <c:v>44140</c:v>
                </c:pt>
                <c:pt idx="49">
                  <c:v>44154</c:v>
                </c:pt>
                <c:pt idx="50">
                  <c:v>44168</c:v>
                </c:pt>
                <c:pt idx="51">
                  <c:v>44182</c:v>
                </c:pt>
                <c:pt idx="52">
                  <c:v>44196</c:v>
                </c:pt>
                <c:pt idx="53">
                  <c:v>44210</c:v>
                </c:pt>
                <c:pt idx="54">
                  <c:v>44231</c:v>
                </c:pt>
                <c:pt idx="55">
                  <c:v>44238</c:v>
                </c:pt>
                <c:pt idx="56">
                  <c:v>44252</c:v>
                </c:pt>
                <c:pt idx="57">
                  <c:v>44266</c:v>
                </c:pt>
                <c:pt idx="58">
                  <c:v>44280</c:v>
                </c:pt>
                <c:pt idx="59">
                  <c:v>44294</c:v>
                </c:pt>
                <c:pt idx="60">
                  <c:v>44308</c:v>
                </c:pt>
                <c:pt idx="61">
                  <c:v>44322</c:v>
                </c:pt>
                <c:pt idx="62">
                  <c:v>44336</c:v>
                </c:pt>
                <c:pt idx="63">
                  <c:v>44350</c:v>
                </c:pt>
                <c:pt idx="64">
                  <c:v>44364</c:v>
                </c:pt>
                <c:pt idx="65">
                  <c:v>44378</c:v>
                </c:pt>
                <c:pt idx="66">
                  <c:v>44392</c:v>
                </c:pt>
                <c:pt idx="67">
                  <c:v>44406</c:v>
                </c:pt>
                <c:pt idx="68">
                  <c:v>44420</c:v>
                </c:pt>
                <c:pt idx="69">
                  <c:v>44434</c:v>
                </c:pt>
                <c:pt idx="70">
                  <c:v>44448</c:v>
                </c:pt>
                <c:pt idx="71">
                  <c:v>44462</c:v>
                </c:pt>
                <c:pt idx="72">
                  <c:v>44476</c:v>
                </c:pt>
                <c:pt idx="73">
                  <c:v>44490</c:v>
                </c:pt>
                <c:pt idx="74">
                  <c:v>44504</c:v>
                </c:pt>
                <c:pt idx="75">
                  <c:v>44518</c:v>
                </c:pt>
                <c:pt idx="76">
                  <c:v>44532</c:v>
                </c:pt>
                <c:pt idx="77">
                  <c:v>44546</c:v>
                </c:pt>
                <c:pt idx="78">
                  <c:v>44560</c:v>
                </c:pt>
                <c:pt idx="79">
                  <c:v>44574</c:v>
                </c:pt>
                <c:pt idx="80">
                  <c:v>44588</c:v>
                </c:pt>
                <c:pt idx="81">
                  <c:v>44602</c:v>
                </c:pt>
                <c:pt idx="82">
                  <c:v>44616</c:v>
                </c:pt>
                <c:pt idx="83">
                  <c:v>44616</c:v>
                </c:pt>
                <c:pt idx="84">
                  <c:v>44630</c:v>
                </c:pt>
                <c:pt idx="85">
                  <c:v>44644</c:v>
                </c:pt>
                <c:pt idx="86">
                  <c:v>44658</c:v>
                </c:pt>
                <c:pt idx="87">
                  <c:v>44672</c:v>
                </c:pt>
                <c:pt idx="88">
                  <c:v>44686</c:v>
                </c:pt>
                <c:pt idx="89">
                  <c:v>44700</c:v>
                </c:pt>
                <c:pt idx="90">
                  <c:v>44714</c:v>
                </c:pt>
                <c:pt idx="91">
                  <c:v>44728</c:v>
                </c:pt>
                <c:pt idx="92">
                  <c:v>44770</c:v>
                </c:pt>
                <c:pt idx="93">
                  <c:v>44784</c:v>
                </c:pt>
                <c:pt idx="94">
                  <c:v>44826</c:v>
                </c:pt>
                <c:pt idx="95">
                  <c:v>44840</c:v>
                </c:pt>
                <c:pt idx="96">
                  <c:v>44854</c:v>
                </c:pt>
                <c:pt idx="97">
                  <c:v>44868</c:v>
                </c:pt>
                <c:pt idx="98">
                  <c:v>44882</c:v>
                </c:pt>
                <c:pt idx="99">
                  <c:v>44896</c:v>
                </c:pt>
                <c:pt idx="100">
                  <c:v>44910</c:v>
                </c:pt>
                <c:pt idx="101">
                  <c:v>44924</c:v>
                </c:pt>
                <c:pt idx="102">
                  <c:v>44938</c:v>
                </c:pt>
                <c:pt idx="103">
                  <c:v>44952</c:v>
                </c:pt>
                <c:pt idx="104">
                  <c:v>44966</c:v>
                </c:pt>
                <c:pt idx="105">
                  <c:v>44980</c:v>
                </c:pt>
                <c:pt idx="106">
                  <c:v>44994</c:v>
                </c:pt>
                <c:pt idx="107">
                  <c:v>45008</c:v>
                </c:pt>
                <c:pt idx="108">
                  <c:v>45022</c:v>
                </c:pt>
                <c:pt idx="109">
                  <c:v>45036</c:v>
                </c:pt>
                <c:pt idx="110">
                  <c:v>45050</c:v>
                </c:pt>
                <c:pt idx="111">
                  <c:v>45064</c:v>
                </c:pt>
                <c:pt idx="112">
                  <c:v>45078</c:v>
                </c:pt>
                <c:pt idx="113">
                  <c:v>45092</c:v>
                </c:pt>
                <c:pt idx="114">
                  <c:v>45107</c:v>
                </c:pt>
                <c:pt idx="115">
                  <c:v>45120</c:v>
                </c:pt>
                <c:pt idx="116">
                  <c:v>45134</c:v>
                </c:pt>
                <c:pt idx="117">
                  <c:v>45148</c:v>
                </c:pt>
                <c:pt idx="118">
                  <c:v>45162</c:v>
                </c:pt>
                <c:pt idx="119">
                  <c:v>45176</c:v>
                </c:pt>
                <c:pt idx="120">
                  <c:v>45190</c:v>
                </c:pt>
                <c:pt idx="121">
                  <c:v>45204</c:v>
                </c:pt>
                <c:pt idx="122">
                  <c:v>45218</c:v>
                </c:pt>
                <c:pt idx="123">
                  <c:v>45232</c:v>
                </c:pt>
                <c:pt idx="124">
                  <c:v>45246</c:v>
                </c:pt>
                <c:pt idx="125">
                  <c:v>45260</c:v>
                </c:pt>
              </c:numCache>
            </c:numRef>
          </c:cat>
          <c:val>
            <c:numRef>
              <c:f>Sheet1!$M$2:$M$127</c:f>
              <c:numCache>
                <c:formatCode>General</c:formatCode>
                <c:ptCount val="126"/>
              </c:numCache>
            </c:numRef>
          </c:val>
          <c:smooth val="0"/>
          <c:extLst>
            <c:ext xmlns:c16="http://schemas.microsoft.com/office/drawing/2014/chart" uri="{C3380CC4-5D6E-409C-BE32-E72D297353CC}">
              <c16:uniqueId val="{00000006-71BA-40A1-835A-3ACD3B85D592}"/>
            </c:ext>
          </c:extLst>
        </c:ser>
        <c:ser>
          <c:idx val="12"/>
          <c:order val="6"/>
          <c:tx>
            <c:strRef>
              <c:f>Sheet1!$N$1</c:f>
              <c:strCache>
                <c:ptCount val="1"/>
              </c:strCache>
            </c:strRef>
          </c:tx>
          <c:spPr>
            <a:ln w="28575" cap="rnd">
              <a:solidFill>
                <a:schemeClr val="accent1">
                  <a:lumMod val="80000"/>
                  <a:lumOff val="20000"/>
                </a:schemeClr>
              </a:solidFill>
              <a:round/>
            </a:ln>
            <a:effectLst/>
          </c:spPr>
          <c:marker>
            <c:symbol val="none"/>
          </c:marker>
          <c:cat>
            <c:numRef>
              <c:f>Sheet1!$A$2:$A$127</c:f>
              <c:numCache>
                <c:formatCode>m/d/yyyy</c:formatCode>
                <c:ptCount val="126"/>
                <c:pt idx="0">
                  <c:v>43440</c:v>
                </c:pt>
                <c:pt idx="1">
                  <c:v>43454</c:v>
                </c:pt>
                <c:pt idx="2">
                  <c:v>43468</c:v>
                </c:pt>
                <c:pt idx="3">
                  <c:v>43482</c:v>
                </c:pt>
                <c:pt idx="4">
                  <c:v>43496</c:v>
                </c:pt>
                <c:pt idx="5">
                  <c:v>43510</c:v>
                </c:pt>
                <c:pt idx="6">
                  <c:v>43524</c:v>
                </c:pt>
                <c:pt idx="7">
                  <c:v>43538</c:v>
                </c:pt>
                <c:pt idx="8">
                  <c:v>43552</c:v>
                </c:pt>
                <c:pt idx="9">
                  <c:v>43566</c:v>
                </c:pt>
                <c:pt idx="10">
                  <c:v>43580</c:v>
                </c:pt>
                <c:pt idx="11">
                  <c:v>43594</c:v>
                </c:pt>
                <c:pt idx="12">
                  <c:v>43608</c:v>
                </c:pt>
                <c:pt idx="13">
                  <c:v>43622</c:v>
                </c:pt>
                <c:pt idx="14">
                  <c:v>43636</c:v>
                </c:pt>
                <c:pt idx="15">
                  <c:v>43649</c:v>
                </c:pt>
                <c:pt idx="16">
                  <c:v>43664</c:v>
                </c:pt>
                <c:pt idx="17">
                  <c:v>43678</c:v>
                </c:pt>
                <c:pt idx="18">
                  <c:v>43692</c:v>
                </c:pt>
                <c:pt idx="19">
                  <c:v>43706</c:v>
                </c:pt>
                <c:pt idx="20">
                  <c:v>43720</c:v>
                </c:pt>
                <c:pt idx="21">
                  <c:v>43734</c:v>
                </c:pt>
                <c:pt idx="22">
                  <c:v>43748</c:v>
                </c:pt>
                <c:pt idx="23">
                  <c:v>43762</c:v>
                </c:pt>
                <c:pt idx="24">
                  <c:v>43776</c:v>
                </c:pt>
                <c:pt idx="25">
                  <c:v>43790</c:v>
                </c:pt>
                <c:pt idx="26">
                  <c:v>43874</c:v>
                </c:pt>
                <c:pt idx="27">
                  <c:v>43888</c:v>
                </c:pt>
                <c:pt idx="28">
                  <c:v>43902</c:v>
                </c:pt>
                <c:pt idx="29">
                  <c:v>43902</c:v>
                </c:pt>
                <c:pt idx="30">
                  <c:v>43916</c:v>
                </c:pt>
                <c:pt idx="31">
                  <c:v>43916</c:v>
                </c:pt>
                <c:pt idx="32">
                  <c:v>43930</c:v>
                </c:pt>
                <c:pt idx="33">
                  <c:v>43930</c:v>
                </c:pt>
                <c:pt idx="34">
                  <c:v>43944</c:v>
                </c:pt>
                <c:pt idx="35">
                  <c:v>43958</c:v>
                </c:pt>
                <c:pt idx="36">
                  <c:v>43972</c:v>
                </c:pt>
                <c:pt idx="37">
                  <c:v>43986</c:v>
                </c:pt>
                <c:pt idx="38">
                  <c:v>44000</c:v>
                </c:pt>
                <c:pt idx="39">
                  <c:v>44014</c:v>
                </c:pt>
                <c:pt idx="40">
                  <c:v>44028</c:v>
                </c:pt>
                <c:pt idx="41">
                  <c:v>44042</c:v>
                </c:pt>
                <c:pt idx="42">
                  <c:v>44056</c:v>
                </c:pt>
                <c:pt idx="43">
                  <c:v>44070</c:v>
                </c:pt>
                <c:pt idx="44">
                  <c:v>44084</c:v>
                </c:pt>
                <c:pt idx="45">
                  <c:v>44098</c:v>
                </c:pt>
                <c:pt idx="46">
                  <c:v>44112</c:v>
                </c:pt>
                <c:pt idx="47">
                  <c:v>44126</c:v>
                </c:pt>
                <c:pt idx="48">
                  <c:v>44140</c:v>
                </c:pt>
                <c:pt idx="49">
                  <c:v>44154</c:v>
                </c:pt>
                <c:pt idx="50">
                  <c:v>44168</c:v>
                </c:pt>
                <c:pt idx="51">
                  <c:v>44182</c:v>
                </c:pt>
                <c:pt idx="52">
                  <c:v>44196</c:v>
                </c:pt>
                <c:pt idx="53">
                  <c:v>44210</c:v>
                </c:pt>
                <c:pt idx="54">
                  <c:v>44231</c:v>
                </c:pt>
                <c:pt idx="55">
                  <c:v>44238</c:v>
                </c:pt>
                <c:pt idx="56">
                  <c:v>44252</c:v>
                </c:pt>
                <c:pt idx="57">
                  <c:v>44266</c:v>
                </c:pt>
                <c:pt idx="58">
                  <c:v>44280</c:v>
                </c:pt>
                <c:pt idx="59">
                  <c:v>44294</c:v>
                </c:pt>
                <c:pt idx="60">
                  <c:v>44308</c:v>
                </c:pt>
                <c:pt idx="61">
                  <c:v>44322</c:v>
                </c:pt>
                <c:pt idx="62">
                  <c:v>44336</c:v>
                </c:pt>
                <c:pt idx="63">
                  <c:v>44350</c:v>
                </c:pt>
                <c:pt idx="64">
                  <c:v>44364</c:v>
                </c:pt>
                <c:pt idx="65">
                  <c:v>44378</c:v>
                </c:pt>
                <c:pt idx="66">
                  <c:v>44392</c:v>
                </c:pt>
                <c:pt idx="67">
                  <c:v>44406</c:v>
                </c:pt>
                <c:pt idx="68">
                  <c:v>44420</c:v>
                </c:pt>
                <c:pt idx="69">
                  <c:v>44434</c:v>
                </c:pt>
                <c:pt idx="70">
                  <c:v>44448</c:v>
                </c:pt>
                <c:pt idx="71">
                  <c:v>44462</c:v>
                </c:pt>
                <c:pt idx="72">
                  <c:v>44476</c:v>
                </c:pt>
                <c:pt idx="73">
                  <c:v>44490</c:v>
                </c:pt>
                <c:pt idx="74">
                  <c:v>44504</c:v>
                </c:pt>
                <c:pt idx="75">
                  <c:v>44518</c:v>
                </c:pt>
                <c:pt idx="76">
                  <c:v>44532</c:v>
                </c:pt>
                <c:pt idx="77">
                  <c:v>44546</c:v>
                </c:pt>
                <c:pt idx="78">
                  <c:v>44560</c:v>
                </c:pt>
                <c:pt idx="79">
                  <c:v>44574</c:v>
                </c:pt>
                <c:pt idx="80">
                  <c:v>44588</c:v>
                </c:pt>
                <c:pt idx="81">
                  <c:v>44602</c:v>
                </c:pt>
                <c:pt idx="82">
                  <c:v>44616</c:v>
                </c:pt>
                <c:pt idx="83">
                  <c:v>44616</c:v>
                </c:pt>
                <c:pt idx="84">
                  <c:v>44630</c:v>
                </c:pt>
                <c:pt idx="85">
                  <c:v>44644</c:v>
                </c:pt>
                <c:pt idx="86">
                  <c:v>44658</c:v>
                </c:pt>
                <c:pt idx="87">
                  <c:v>44672</c:v>
                </c:pt>
                <c:pt idx="88">
                  <c:v>44686</c:v>
                </c:pt>
                <c:pt idx="89">
                  <c:v>44700</c:v>
                </c:pt>
                <c:pt idx="90">
                  <c:v>44714</c:v>
                </c:pt>
                <c:pt idx="91">
                  <c:v>44728</c:v>
                </c:pt>
                <c:pt idx="92">
                  <c:v>44770</c:v>
                </c:pt>
                <c:pt idx="93">
                  <c:v>44784</c:v>
                </c:pt>
                <c:pt idx="94">
                  <c:v>44826</c:v>
                </c:pt>
                <c:pt idx="95">
                  <c:v>44840</c:v>
                </c:pt>
                <c:pt idx="96">
                  <c:v>44854</c:v>
                </c:pt>
                <c:pt idx="97">
                  <c:v>44868</c:v>
                </c:pt>
                <c:pt idx="98">
                  <c:v>44882</c:v>
                </c:pt>
                <c:pt idx="99">
                  <c:v>44896</c:v>
                </c:pt>
                <c:pt idx="100">
                  <c:v>44910</c:v>
                </c:pt>
                <c:pt idx="101">
                  <c:v>44924</c:v>
                </c:pt>
                <c:pt idx="102">
                  <c:v>44938</c:v>
                </c:pt>
                <c:pt idx="103">
                  <c:v>44952</c:v>
                </c:pt>
                <c:pt idx="104">
                  <c:v>44966</c:v>
                </c:pt>
                <c:pt idx="105">
                  <c:v>44980</c:v>
                </c:pt>
                <c:pt idx="106">
                  <c:v>44994</c:v>
                </c:pt>
                <c:pt idx="107">
                  <c:v>45008</c:v>
                </c:pt>
                <c:pt idx="108">
                  <c:v>45022</c:v>
                </c:pt>
                <c:pt idx="109">
                  <c:v>45036</c:v>
                </c:pt>
                <c:pt idx="110">
                  <c:v>45050</c:v>
                </c:pt>
                <c:pt idx="111">
                  <c:v>45064</c:v>
                </c:pt>
                <c:pt idx="112">
                  <c:v>45078</c:v>
                </c:pt>
                <c:pt idx="113">
                  <c:v>45092</c:v>
                </c:pt>
                <c:pt idx="114">
                  <c:v>45107</c:v>
                </c:pt>
                <c:pt idx="115">
                  <c:v>45120</c:v>
                </c:pt>
                <c:pt idx="116">
                  <c:v>45134</c:v>
                </c:pt>
                <c:pt idx="117">
                  <c:v>45148</c:v>
                </c:pt>
                <c:pt idx="118">
                  <c:v>45162</c:v>
                </c:pt>
                <c:pt idx="119">
                  <c:v>45176</c:v>
                </c:pt>
                <c:pt idx="120">
                  <c:v>45190</c:v>
                </c:pt>
                <c:pt idx="121">
                  <c:v>45204</c:v>
                </c:pt>
                <c:pt idx="122">
                  <c:v>45218</c:v>
                </c:pt>
                <c:pt idx="123">
                  <c:v>45232</c:v>
                </c:pt>
                <c:pt idx="124">
                  <c:v>45246</c:v>
                </c:pt>
                <c:pt idx="125">
                  <c:v>45260</c:v>
                </c:pt>
              </c:numCache>
            </c:numRef>
          </c:cat>
          <c:val>
            <c:numRef>
              <c:f>Sheet1!$N$2:$N$127</c:f>
              <c:numCache>
                <c:formatCode>General</c:formatCode>
                <c:ptCount val="126"/>
              </c:numCache>
            </c:numRef>
          </c:val>
          <c:smooth val="0"/>
          <c:extLst>
            <c:ext xmlns:c16="http://schemas.microsoft.com/office/drawing/2014/chart" uri="{C3380CC4-5D6E-409C-BE32-E72D297353CC}">
              <c16:uniqueId val="{00000007-71BA-40A1-835A-3ACD3B85D592}"/>
            </c:ext>
          </c:extLst>
        </c:ser>
        <c:dLbls>
          <c:showLegendKey val="0"/>
          <c:showVal val="0"/>
          <c:showCatName val="0"/>
          <c:showSerName val="0"/>
          <c:showPercent val="0"/>
          <c:showBubbleSize val="0"/>
        </c:dLbls>
        <c:smooth val="0"/>
        <c:axId val="1138548256"/>
        <c:axId val="1139606400"/>
      </c:lineChart>
      <c:dateAx>
        <c:axId val="1138548256"/>
        <c:scaling>
          <c:orientation val="minMax"/>
          <c:min val="44854"/>
        </c:scaling>
        <c:delete val="0"/>
        <c:axPos val="b"/>
        <c:numFmt formatCode="[$-409]mmm\-yy;@"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139606400"/>
        <c:crosses val="autoZero"/>
        <c:auto val="1"/>
        <c:lblOffset val="100"/>
        <c:baseTimeUnit val="days"/>
        <c:majorUnit val="1"/>
        <c:majorTimeUnit val="months"/>
      </c:dateAx>
      <c:valAx>
        <c:axId val="1139606400"/>
        <c:scaling>
          <c:orientation val="minMax"/>
          <c:max val="1300"/>
          <c:min val="7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800" dirty="0">
                    <a:solidFill>
                      <a:schemeClr val="tx1"/>
                    </a:solidFill>
                  </a:rPr>
                  <a:t>$ per ton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138548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r>
              <a:rPr lang="en-US" sz="3200" b="1" dirty="0">
                <a:solidFill>
                  <a:schemeClr val="tx1"/>
                </a:solidFill>
              </a:rPr>
              <a:t>Prices</a:t>
            </a:r>
            <a:r>
              <a:rPr lang="en-US" sz="3200" b="1" baseline="0" dirty="0">
                <a:solidFill>
                  <a:schemeClr val="tx1"/>
                </a:solidFill>
              </a:rPr>
              <a:t> paid index, national average, 2011=100</a:t>
            </a:r>
            <a:endParaRPr lang="en-US" sz="3200" b="1" dirty="0">
              <a:solidFill>
                <a:schemeClr val="tx1"/>
              </a:solidFill>
            </a:endParaRP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c:spPr>
          <c:marker>
            <c:symbol val="none"/>
          </c:marker>
          <c:cat>
            <c:numRef>
              <c:f>Sheet1!$A$2:$A$143</c:f>
              <c:numCache>
                <c:formatCode>m/d/yyyy</c:formatCode>
                <c:ptCount val="142"/>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numCache>
            </c:numRef>
          </c:cat>
          <c:val>
            <c:numRef>
              <c:f>Sheet1!$B$2:$B$143</c:f>
              <c:numCache>
                <c:formatCode>General</c:formatCode>
                <c:ptCount val="142"/>
                <c:pt idx="0">
                  <c:v>102.3</c:v>
                </c:pt>
                <c:pt idx="1">
                  <c:v>104.9</c:v>
                </c:pt>
                <c:pt idx="2">
                  <c:v>104.4</c:v>
                </c:pt>
                <c:pt idx="3">
                  <c:v>103.7</c:v>
                </c:pt>
                <c:pt idx="4">
                  <c:v>104.5</c:v>
                </c:pt>
                <c:pt idx="5">
                  <c:v>105.5</c:v>
                </c:pt>
                <c:pt idx="6">
                  <c:v>105.6</c:v>
                </c:pt>
                <c:pt idx="7">
                  <c:v>105.8</c:v>
                </c:pt>
                <c:pt idx="8">
                  <c:v>106.2</c:v>
                </c:pt>
                <c:pt idx="9">
                  <c:v>106.3</c:v>
                </c:pt>
                <c:pt idx="10">
                  <c:v>107.7</c:v>
                </c:pt>
                <c:pt idx="11">
                  <c:v>107.6</c:v>
                </c:pt>
                <c:pt idx="12">
                  <c:v>108.2</c:v>
                </c:pt>
                <c:pt idx="13">
                  <c:v>108</c:v>
                </c:pt>
                <c:pt idx="14">
                  <c:v>107.7</c:v>
                </c:pt>
                <c:pt idx="15">
                  <c:v>107.6</c:v>
                </c:pt>
                <c:pt idx="16">
                  <c:v>107.9</c:v>
                </c:pt>
                <c:pt idx="17">
                  <c:v>107.6</c:v>
                </c:pt>
                <c:pt idx="18">
                  <c:v>107.8</c:v>
                </c:pt>
                <c:pt idx="19">
                  <c:v>108</c:v>
                </c:pt>
                <c:pt idx="20">
                  <c:v>108.7</c:v>
                </c:pt>
                <c:pt idx="21">
                  <c:v>110.1</c:v>
                </c:pt>
                <c:pt idx="22">
                  <c:v>110.2</c:v>
                </c:pt>
                <c:pt idx="23">
                  <c:v>110.1</c:v>
                </c:pt>
                <c:pt idx="24">
                  <c:v>109.9</c:v>
                </c:pt>
                <c:pt idx="25">
                  <c:v>110.6</c:v>
                </c:pt>
                <c:pt idx="26">
                  <c:v>110.1</c:v>
                </c:pt>
                <c:pt idx="27">
                  <c:v>109</c:v>
                </c:pt>
                <c:pt idx="28">
                  <c:v>109</c:v>
                </c:pt>
                <c:pt idx="29">
                  <c:v>108.8</c:v>
                </c:pt>
                <c:pt idx="30">
                  <c:v>108.6</c:v>
                </c:pt>
                <c:pt idx="31">
                  <c:v>109.1</c:v>
                </c:pt>
                <c:pt idx="32">
                  <c:v>109.8</c:v>
                </c:pt>
                <c:pt idx="33">
                  <c:v>109.8</c:v>
                </c:pt>
                <c:pt idx="34">
                  <c:v>109.7</c:v>
                </c:pt>
                <c:pt idx="35">
                  <c:v>109.5</c:v>
                </c:pt>
                <c:pt idx="36">
                  <c:v>99.3</c:v>
                </c:pt>
                <c:pt idx="37">
                  <c:v>106.4</c:v>
                </c:pt>
                <c:pt idx="38">
                  <c:v>106.3</c:v>
                </c:pt>
                <c:pt idx="39">
                  <c:v>106.5</c:v>
                </c:pt>
                <c:pt idx="40">
                  <c:v>106.5</c:v>
                </c:pt>
                <c:pt idx="41">
                  <c:v>106.7</c:v>
                </c:pt>
                <c:pt idx="42">
                  <c:v>107.4</c:v>
                </c:pt>
                <c:pt idx="43">
                  <c:v>107.6</c:v>
                </c:pt>
                <c:pt idx="44">
                  <c:v>107.7</c:v>
                </c:pt>
                <c:pt idx="45">
                  <c:v>108.1</c:v>
                </c:pt>
                <c:pt idx="46">
                  <c:v>107.8</c:v>
                </c:pt>
                <c:pt idx="47">
                  <c:v>108.2</c:v>
                </c:pt>
                <c:pt idx="48">
                  <c:v>108.5</c:v>
                </c:pt>
                <c:pt idx="49">
                  <c:v>108.6</c:v>
                </c:pt>
                <c:pt idx="50">
                  <c:v>108.8</c:v>
                </c:pt>
                <c:pt idx="51">
                  <c:v>108.8</c:v>
                </c:pt>
                <c:pt idx="52">
                  <c:v>108.9</c:v>
                </c:pt>
                <c:pt idx="53">
                  <c:v>109</c:v>
                </c:pt>
                <c:pt idx="54">
                  <c:v>110.1</c:v>
                </c:pt>
                <c:pt idx="55">
                  <c:v>108.2</c:v>
                </c:pt>
                <c:pt idx="56">
                  <c:v>106.2</c:v>
                </c:pt>
                <c:pt idx="57">
                  <c:v>106.3</c:v>
                </c:pt>
                <c:pt idx="58">
                  <c:v>104.9</c:v>
                </c:pt>
                <c:pt idx="59">
                  <c:v>104.1</c:v>
                </c:pt>
                <c:pt idx="60">
                  <c:v>100.2</c:v>
                </c:pt>
                <c:pt idx="61">
                  <c:v>106</c:v>
                </c:pt>
                <c:pt idx="62">
                  <c:v>106</c:v>
                </c:pt>
                <c:pt idx="63">
                  <c:v>105.9</c:v>
                </c:pt>
                <c:pt idx="64">
                  <c:v>102.8</c:v>
                </c:pt>
                <c:pt idx="65">
                  <c:v>105</c:v>
                </c:pt>
                <c:pt idx="66">
                  <c:v>103.2</c:v>
                </c:pt>
                <c:pt idx="67">
                  <c:v>103.4</c:v>
                </c:pt>
                <c:pt idx="68">
                  <c:v>105.2</c:v>
                </c:pt>
                <c:pt idx="69">
                  <c:v>105.6</c:v>
                </c:pt>
                <c:pt idx="70">
                  <c:v>108.8</c:v>
                </c:pt>
                <c:pt idx="71">
                  <c:v>112.6</c:v>
                </c:pt>
                <c:pt idx="72">
                  <c:v>100.2</c:v>
                </c:pt>
                <c:pt idx="73">
                  <c:v>101.2</c:v>
                </c:pt>
                <c:pt idx="74">
                  <c:v>104.8</c:v>
                </c:pt>
                <c:pt idx="75">
                  <c:v>104.2</c:v>
                </c:pt>
                <c:pt idx="76">
                  <c:v>103.1</c:v>
                </c:pt>
                <c:pt idx="77">
                  <c:v>103.1</c:v>
                </c:pt>
                <c:pt idx="78">
                  <c:v>100.2</c:v>
                </c:pt>
                <c:pt idx="79">
                  <c:v>101.5</c:v>
                </c:pt>
                <c:pt idx="80">
                  <c:v>97.8</c:v>
                </c:pt>
                <c:pt idx="81">
                  <c:v>97</c:v>
                </c:pt>
                <c:pt idx="82">
                  <c:v>107.2</c:v>
                </c:pt>
                <c:pt idx="83">
                  <c:v>107.5</c:v>
                </c:pt>
                <c:pt idx="84">
                  <c:v>102.5</c:v>
                </c:pt>
                <c:pt idx="85">
                  <c:v>100.8</c:v>
                </c:pt>
                <c:pt idx="86">
                  <c:v>99.9</c:v>
                </c:pt>
                <c:pt idx="87">
                  <c:v>99.7</c:v>
                </c:pt>
                <c:pt idx="88">
                  <c:v>99.8</c:v>
                </c:pt>
                <c:pt idx="89">
                  <c:v>101.5</c:v>
                </c:pt>
                <c:pt idx="90">
                  <c:v>102.9</c:v>
                </c:pt>
                <c:pt idx="91">
                  <c:v>95.6</c:v>
                </c:pt>
                <c:pt idx="92">
                  <c:v>88.8</c:v>
                </c:pt>
                <c:pt idx="93">
                  <c:v>94.3</c:v>
                </c:pt>
                <c:pt idx="94">
                  <c:v>95.3</c:v>
                </c:pt>
                <c:pt idx="95">
                  <c:v>93.5</c:v>
                </c:pt>
                <c:pt idx="96">
                  <c:v>95.7</c:v>
                </c:pt>
                <c:pt idx="97">
                  <c:v>95.7</c:v>
                </c:pt>
                <c:pt idx="98">
                  <c:v>93.9</c:v>
                </c:pt>
                <c:pt idx="99">
                  <c:v>94</c:v>
                </c:pt>
                <c:pt idx="100">
                  <c:v>95.3</c:v>
                </c:pt>
                <c:pt idx="101">
                  <c:v>95.8</c:v>
                </c:pt>
                <c:pt idx="102">
                  <c:v>95.8</c:v>
                </c:pt>
                <c:pt idx="103">
                  <c:v>95.8</c:v>
                </c:pt>
                <c:pt idx="104">
                  <c:v>95.8</c:v>
                </c:pt>
                <c:pt idx="105">
                  <c:v>94.5</c:v>
                </c:pt>
                <c:pt idx="106">
                  <c:v>96.6</c:v>
                </c:pt>
                <c:pt idx="107">
                  <c:v>96</c:v>
                </c:pt>
                <c:pt idx="108">
                  <c:v>98.2</c:v>
                </c:pt>
                <c:pt idx="109">
                  <c:v>94.7</c:v>
                </c:pt>
                <c:pt idx="110">
                  <c:v>98.2</c:v>
                </c:pt>
                <c:pt idx="111">
                  <c:v>99.5</c:v>
                </c:pt>
                <c:pt idx="112">
                  <c:v>98.6</c:v>
                </c:pt>
                <c:pt idx="113">
                  <c:v>102.7</c:v>
                </c:pt>
                <c:pt idx="114">
                  <c:v>101.1</c:v>
                </c:pt>
                <c:pt idx="115">
                  <c:v>103.1</c:v>
                </c:pt>
                <c:pt idx="116">
                  <c:v>105.4</c:v>
                </c:pt>
                <c:pt idx="117">
                  <c:v>110.3</c:v>
                </c:pt>
                <c:pt idx="118">
                  <c:v>110.3</c:v>
                </c:pt>
                <c:pt idx="119">
                  <c:v>110.3</c:v>
                </c:pt>
                <c:pt idx="120">
                  <c:v>131.30000000000001</c:v>
                </c:pt>
                <c:pt idx="121">
                  <c:v>131.30000000000001</c:v>
                </c:pt>
                <c:pt idx="122">
                  <c:v>131.30000000000001</c:v>
                </c:pt>
                <c:pt idx="123">
                  <c:v>170.1</c:v>
                </c:pt>
                <c:pt idx="124">
                  <c:v>166.8</c:v>
                </c:pt>
                <c:pt idx="125">
                  <c:v>171.4</c:v>
                </c:pt>
                <c:pt idx="126">
                  <c:v>172.8</c:v>
                </c:pt>
                <c:pt idx="127">
                  <c:v>173.4</c:v>
                </c:pt>
                <c:pt idx="128">
                  <c:v>164.5</c:v>
                </c:pt>
                <c:pt idx="129">
                  <c:v>151.80000000000001</c:v>
                </c:pt>
                <c:pt idx="130">
                  <c:v>156</c:v>
                </c:pt>
                <c:pt idx="131">
                  <c:v>152.6</c:v>
                </c:pt>
                <c:pt idx="132">
                  <c:v>148.9</c:v>
                </c:pt>
                <c:pt idx="133">
                  <c:v>150.80000000000001</c:v>
                </c:pt>
                <c:pt idx="134">
                  <c:v>152.4</c:v>
                </c:pt>
                <c:pt idx="135">
                  <c:v>144.30000000000001</c:v>
                </c:pt>
                <c:pt idx="136">
                  <c:v>140.6</c:v>
                </c:pt>
                <c:pt idx="137">
                  <c:v>135.19999999999999</c:v>
                </c:pt>
                <c:pt idx="138">
                  <c:v>133.30000000000001</c:v>
                </c:pt>
                <c:pt idx="139">
                  <c:v>131.6</c:v>
                </c:pt>
                <c:pt idx="140">
                  <c:v>125.3</c:v>
                </c:pt>
                <c:pt idx="141">
                  <c:v>125.9</c:v>
                </c:pt>
              </c:numCache>
            </c:numRef>
          </c:val>
          <c:smooth val="0"/>
          <c:extLst>
            <c:ext xmlns:c16="http://schemas.microsoft.com/office/drawing/2014/chart" uri="{C3380CC4-5D6E-409C-BE32-E72D297353CC}">
              <c16:uniqueId val="{00000000-D0B5-420F-983B-B8A46D387380}"/>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Sheet1!$A$2:$A$143</c:f>
              <c:numCache>
                <c:formatCode>m/d/yyyy</c:formatCode>
                <c:ptCount val="142"/>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numCache>
            </c:numRef>
          </c:cat>
          <c:val>
            <c:numRef>
              <c:f>Sheet1!$C$2:$C$143</c:f>
              <c:numCache>
                <c:formatCode>General</c:formatCode>
                <c:ptCount val="142"/>
              </c:numCache>
            </c:numRef>
          </c:val>
          <c:smooth val="0"/>
          <c:extLst>
            <c:ext xmlns:c16="http://schemas.microsoft.com/office/drawing/2014/chart" uri="{C3380CC4-5D6E-409C-BE32-E72D297353CC}">
              <c16:uniqueId val="{00000001-D0B5-420F-983B-B8A46D387380}"/>
            </c:ext>
          </c:extLst>
        </c:ser>
        <c:ser>
          <c:idx val="2"/>
          <c:order val="2"/>
          <c:tx>
            <c:strRef>
              <c:f>Sheet1!$D$1</c:f>
              <c:strCache>
                <c:ptCount val="1"/>
                <c:pt idx="0">
                  <c:v>Series 3</c:v>
                </c:pt>
              </c:strCache>
            </c:strRef>
          </c:tx>
          <c:spPr>
            <a:ln w="28575" cap="rnd">
              <a:solidFill>
                <a:schemeClr val="accent3"/>
              </a:solidFill>
              <a:round/>
            </a:ln>
            <a:effectLst/>
          </c:spPr>
          <c:marker>
            <c:symbol val="none"/>
          </c:marker>
          <c:cat>
            <c:numRef>
              <c:f>Sheet1!$A$2:$A$143</c:f>
              <c:numCache>
                <c:formatCode>m/d/yyyy</c:formatCode>
                <c:ptCount val="142"/>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numCache>
            </c:numRef>
          </c:cat>
          <c:val>
            <c:numRef>
              <c:f>Sheet1!$D$2:$D$143</c:f>
              <c:numCache>
                <c:formatCode>General</c:formatCode>
                <c:ptCount val="142"/>
              </c:numCache>
            </c:numRef>
          </c:val>
          <c:smooth val="0"/>
          <c:extLst>
            <c:ext xmlns:c16="http://schemas.microsoft.com/office/drawing/2014/chart" uri="{C3380CC4-5D6E-409C-BE32-E72D297353CC}">
              <c16:uniqueId val="{00000002-D0B5-420F-983B-B8A46D387380}"/>
            </c:ext>
          </c:extLst>
        </c:ser>
        <c:ser>
          <c:idx val="3"/>
          <c:order val="3"/>
          <c:tx>
            <c:strRef>
              <c:f>Sheet1!$E$1</c:f>
              <c:strCache>
                <c:ptCount val="1"/>
                <c:pt idx="0">
                  <c:v>Series 4</c:v>
                </c:pt>
              </c:strCache>
            </c:strRef>
          </c:tx>
          <c:spPr>
            <a:ln w="28575" cap="rnd">
              <a:solidFill>
                <a:schemeClr val="accent4"/>
              </a:solidFill>
              <a:round/>
            </a:ln>
            <a:effectLst/>
          </c:spPr>
          <c:marker>
            <c:symbol val="none"/>
          </c:marker>
          <c:cat>
            <c:numRef>
              <c:f>Sheet1!$A$2:$A$143</c:f>
              <c:numCache>
                <c:formatCode>m/d/yyyy</c:formatCode>
                <c:ptCount val="142"/>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numCache>
            </c:numRef>
          </c:cat>
          <c:val>
            <c:numRef>
              <c:f>Sheet1!$E$2:$E$143</c:f>
              <c:numCache>
                <c:formatCode>General</c:formatCode>
                <c:ptCount val="142"/>
                <c:pt idx="141">
                  <c:v>0.80705128205128207</c:v>
                </c:pt>
              </c:numCache>
            </c:numRef>
          </c:val>
          <c:smooth val="0"/>
          <c:extLst>
            <c:ext xmlns:c16="http://schemas.microsoft.com/office/drawing/2014/chart" uri="{C3380CC4-5D6E-409C-BE32-E72D297353CC}">
              <c16:uniqueId val="{00000000-67B9-49E1-93DD-BDE98448A310}"/>
            </c:ext>
          </c:extLst>
        </c:ser>
        <c:dLbls>
          <c:showLegendKey val="0"/>
          <c:showVal val="0"/>
          <c:showCatName val="0"/>
          <c:showSerName val="0"/>
          <c:showPercent val="0"/>
          <c:showBubbleSize val="0"/>
        </c:dLbls>
        <c:smooth val="0"/>
        <c:axId val="1411967823"/>
        <c:axId val="1864891407"/>
      </c:lineChart>
      <c:dateAx>
        <c:axId val="1411967823"/>
        <c:scaling>
          <c:orientation val="minMax"/>
          <c:min val="43466"/>
        </c:scaling>
        <c:delete val="0"/>
        <c:axPos val="b"/>
        <c:numFmt formatCode="[$-409]mmm\-yy;@"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864891407"/>
        <c:crosses val="autoZero"/>
        <c:auto val="1"/>
        <c:lblOffset val="100"/>
        <c:baseTimeUnit val="months"/>
        <c:majorUnit val="6"/>
        <c:majorTimeUnit val="months"/>
      </c:dateAx>
      <c:valAx>
        <c:axId val="1864891407"/>
        <c:scaling>
          <c:orientation val="minMax"/>
          <c:min val="80"/>
        </c:scaling>
        <c:delete val="0"/>
        <c:axPos val="l"/>
        <c:majorGridlines>
          <c:spPr>
            <a:ln w="9525" cap="flat" cmpd="sng" algn="ctr">
              <a:noFill/>
              <a:round/>
            </a:ln>
            <a:effectLst/>
          </c:spPr>
        </c:majorGridlines>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4119678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b="1"/>
              <a:t>Average and Median Land Values</a:t>
            </a:r>
          </a:p>
          <a:p>
            <a:pPr>
              <a:defRPr sz="3200"/>
            </a:pPr>
            <a:r>
              <a:rPr lang="en-US" sz="3200"/>
              <a:t>Irrigated Properties in Idaho -</a:t>
            </a:r>
            <a:r>
              <a:rPr lang="en-US" sz="3200" baseline="0"/>
              <a:t> </a:t>
            </a:r>
            <a:r>
              <a:rPr lang="en-US" sz="3200"/>
              <a:t>Over 40 Acres</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'2023Q4 UI'!$B$8</c:f>
              <c:strCache>
                <c:ptCount val="1"/>
                <c:pt idx="0">
                  <c:v>Average $ / Acre</c:v>
                </c:pt>
              </c:strCache>
            </c:strRef>
          </c:tx>
          <c:spPr>
            <a:solidFill>
              <a:schemeClr val="accent1"/>
            </a:solidFill>
            <a:ln>
              <a:noFill/>
            </a:ln>
            <a:effectLst/>
          </c:spPr>
          <c:invertIfNegative val="0"/>
          <c:cat>
            <c:numRef>
              <c:f>'2023Q4 UI'!$A$9:$A$19</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'2023Q4 UI'!$B$9:$B$19</c:f>
              <c:numCache>
                <c:formatCode>_("$"* #,##0_);_("$"* \(#,##0\);_("$"* "-"??_);_(@_)</c:formatCode>
                <c:ptCount val="11"/>
                <c:pt idx="0">
                  <c:v>5086.8013839285732</c:v>
                </c:pt>
                <c:pt idx="1">
                  <c:v>5625.022825112108</c:v>
                </c:pt>
                <c:pt idx="2">
                  <c:v>6259.9907522123913</c:v>
                </c:pt>
                <c:pt idx="3">
                  <c:v>6166.0924999999988</c:v>
                </c:pt>
                <c:pt idx="4">
                  <c:v>6917.6659708737861</c:v>
                </c:pt>
                <c:pt idx="5">
                  <c:v>6967.3432128514069</c:v>
                </c:pt>
                <c:pt idx="6">
                  <c:v>8068.0112757201669</c:v>
                </c:pt>
                <c:pt idx="7">
                  <c:v>8152.9961567164173</c:v>
                </c:pt>
                <c:pt idx="8">
                  <c:v>10516.912045454545</c:v>
                </c:pt>
                <c:pt idx="9">
                  <c:v>12402.41456375839</c:v>
                </c:pt>
                <c:pt idx="10">
                  <c:v>11334.97891566265</c:v>
                </c:pt>
              </c:numCache>
            </c:numRef>
          </c:val>
          <c:extLst xmlns:c15="http://schemas.microsoft.com/office/drawing/2012/chart">
            <c:ext xmlns:c16="http://schemas.microsoft.com/office/drawing/2014/chart" uri="{C3380CC4-5D6E-409C-BE32-E72D297353CC}">
              <c16:uniqueId val="{00000000-28F6-40D6-A735-66E34B6C5445}"/>
            </c:ext>
          </c:extLst>
        </c:ser>
        <c:ser>
          <c:idx val="1"/>
          <c:order val="1"/>
          <c:tx>
            <c:strRef>
              <c:f>'2023Q4 UI'!$C$8</c:f>
              <c:strCache>
                <c:ptCount val="1"/>
                <c:pt idx="0">
                  <c:v>Median $ / Acre</c:v>
                </c:pt>
              </c:strCache>
            </c:strRef>
          </c:tx>
          <c:spPr>
            <a:solidFill>
              <a:schemeClr val="accent3"/>
            </a:solidFill>
            <a:ln>
              <a:noFill/>
            </a:ln>
            <a:effectLst/>
          </c:spPr>
          <c:invertIfNegative val="0"/>
          <c:cat>
            <c:numRef>
              <c:f>'2023Q4 UI'!$A$9:$A$19</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'2023Q4 UI'!$C$9:$C$19</c:f>
              <c:numCache>
                <c:formatCode>_("$"* #,##0_);_("$"* \(#,##0\);_("$"* "-"??_);_(@_)</c:formatCode>
                <c:ptCount val="11"/>
                <c:pt idx="0">
                  <c:v>5000</c:v>
                </c:pt>
                <c:pt idx="1">
                  <c:v>5500</c:v>
                </c:pt>
                <c:pt idx="2">
                  <c:v>6251</c:v>
                </c:pt>
                <c:pt idx="3">
                  <c:v>6220.33</c:v>
                </c:pt>
                <c:pt idx="4">
                  <c:v>6728.6</c:v>
                </c:pt>
                <c:pt idx="5">
                  <c:v>6551.72</c:v>
                </c:pt>
                <c:pt idx="6">
                  <c:v>7500</c:v>
                </c:pt>
                <c:pt idx="7">
                  <c:v>7000</c:v>
                </c:pt>
                <c:pt idx="8">
                  <c:v>8625</c:v>
                </c:pt>
                <c:pt idx="9">
                  <c:v>9800</c:v>
                </c:pt>
                <c:pt idx="10">
                  <c:v>10450</c:v>
                </c:pt>
              </c:numCache>
            </c:numRef>
          </c:val>
          <c:extLst>
            <c:ext xmlns:c16="http://schemas.microsoft.com/office/drawing/2014/chart" uri="{C3380CC4-5D6E-409C-BE32-E72D297353CC}">
              <c16:uniqueId val="{00000001-28F6-40D6-A735-66E34B6C5445}"/>
            </c:ext>
          </c:extLst>
        </c:ser>
        <c:dLbls>
          <c:showLegendKey val="0"/>
          <c:showVal val="0"/>
          <c:showCatName val="0"/>
          <c:showSerName val="0"/>
          <c:showPercent val="0"/>
          <c:showBubbleSize val="0"/>
        </c:dLbls>
        <c:gapWidth val="150"/>
        <c:axId val="452946952"/>
        <c:axId val="452945312"/>
        <c:extLst/>
      </c:barChart>
      <c:catAx>
        <c:axId val="452946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52945312"/>
        <c:crosses val="autoZero"/>
        <c:auto val="1"/>
        <c:lblAlgn val="ctr"/>
        <c:lblOffset val="100"/>
        <c:noMultiLvlLbl val="0"/>
      </c:catAx>
      <c:valAx>
        <c:axId val="45294531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452946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r>
              <a:rPr lang="en-US" sz="3000" b="1"/>
              <a:t>Average and Median Land Values</a:t>
            </a:r>
          </a:p>
          <a:p>
            <a:pPr>
              <a:defRPr sz="3000"/>
            </a:pPr>
            <a:r>
              <a:rPr lang="en-US" sz="3000"/>
              <a:t>Irrigated Properties -</a:t>
            </a:r>
            <a:r>
              <a:rPr lang="en-US" sz="3000" baseline="0"/>
              <a:t> </a:t>
            </a:r>
            <a:r>
              <a:rPr lang="en-US" sz="3000"/>
              <a:t>Over 40 Acres</a:t>
            </a:r>
          </a:p>
        </c:rich>
      </c:tx>
      <c:overlay val="0"/>
      <c:spPr>
        <a:noFill/>
        <a:ln>
          <a:noFill/>
        </a:ln>
        <a:effectLst/>
      </c:spPr>
      <c:txPr>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'2023Q4 UI'!$B$8</c:f>
              <c:strCache>
                <c:ptCount val="1"/>
                <c:pt idx="0">
                  <c:v>Average $ / Acre</c:v>
                </c:pt>
              </c:strCache>
            </c:strRef>
          </c:tx>
          <c:spPr>
            <a:solidFill>
              <a:schemeClr val="accent1"/>
            </a:solidFill>
            <a:ln>
              <a:noFill/>
            </a:ln>
            <a:effectLst/>
          </c:spPr>
          <c:invertIfNegative val="0"/>
          <c:cat>
            <c:numRef>
              <c:f>'2023Q4 UI'!$A$9:$A$19</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'2023Q4 UI'!$B$9:$B$19</c:f>
              <c:numCache>
                <c:formatCode>_("$"* #,##0_);_("$"* \(#,##0\);_("$"* "-"??_);_(@_)</c:formatCode>
                <c:ptCount val="11"/>
                <c:pt idx="0">
                  <c:v>6258.8006249999999</c:v>
                </c:pt>
                <c:pt idx="1">
                  <c:v>6520.7726829268295</c:v>
                </c:pt>
                <c:pt idx="2">
                  <c:v>6602.3718181818176</c:v>
                </c:pt>
                <c:pt idx="3">
                  <c:v>7167.4733333333343</c:v>
                </c:pt>
                <c:pt idx="4">
                  <c:v>8782.3611764705911</c:v>
                </c:pt>
                <c:pt idx="5">
                  <c:v>9373.9796774193546</c:v>
                </c:pt>
                <c:pt idx="6">
                  <c:v>10970.757027027028</c:v>
                </c:pt>
                <c:pt idx="7">
                  <c:v>15815.229999999998</c:v>
                </c:pt>
                <c:pt idx="8">
                  <c:v>17190.807884615388</c:v>
                </c:pt>
                <c:pt idx="9">
                  <c:v>25551.410740740743</c:v>
                </c:pt>
                <c:pt idx="10">
                  <c:v>13325.168823529415</c:v>
                </c:pt>
              </c:numCache>
            </c:numRef>
          </c:val>
          <c:extLst xmlns:c15="http://schemas.microsoft.com/office/drawing/2012/chart">
            <c:ext xmlns:c16="http://schemas.microsoft.com/office/drawing/2014/chart" uri="{C3380CC4-5D6E-409C-BE32-E72D297353CC}">
              <c16:uniqueId val="{00000000-8277-468A-87FF-32E8E7804249}"/>
            </c:ext>
          </c:extLst>
        </c:ser>
        <c:ser>
          <c:idx val="1"/>
          <c:order val="1"/>
          <c:tx>
            <c:strRef>
              <c:f>'2023Q4 UI'!$C$8</c:f>
              <c:strCache>
                <c:ptCount val="1"/>
                <c:pt idx="0">
                  <c:v>Median $ / Acre</c:v>
                </c:pt>
              </c:strCache>
            </c:strRef>
          </c:tx>
          <c:spPr>
            <a:solidFill>
              <a:schemeClr val="accent3"/>
            </a:solidFill>
            <a:ln>
              <a:noFill/>
            </a:ln>
            <a:effectLst/>
          </c:spPr>
          <c:invertIfNegative val="0"/>
          <c:cat>
            <c:numRef>
              <c:f>'2023Q4 UI'!$A$9:$A$19</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'2023Q4 UI'!$C$9:$C$19</c:f>
              <c:numCache>
                <c:formatCode>_("$"* #,##0_);_("$"* \(#,##0\);_("$"* "-"??_);_(@_)</c:formatCode>
                <c:ptCount val="11"/>
                <c:pt idx="0">
                  <c:v>6003.2049999999999</c:v>
                </c:pt>
                <c:pt idx="1">
                  <c:v>6200</c:v>
                </c:pt>
                <c:pt idx="2">
                  <c:v>6591.62</c:v>
                </c:pt>
                <c:pt idx="3">
                  <c:v>6700.07</c:v>
                </c:pt>
                <c:pt idx="4">
                  <c:v>7272.58</c:v>
                </c:pt>
                <c:pt idx="5">
                  <c:v>8022.88</c:v>
                </c:pt>
                <c:pt idx="6">
                  <c:v>8500</c:v>
                </c:pt>
                <c:pt idx="7">
                  <c:v>10632.91</c:v>
                </c:pt>
                <c:pt idx="8">
                  <c:v>13598.66</c:v>
                </c:pt>
                <c:pt idx="9">
                  <c:v>17770</c:v>
                </c:pt>
                <c:pt idx="10">
                  <c:v>14915.22</c:v>
                </c:pt>
              </c:numCache>
            </c:numRef>
          </c:val>
          <c:extLst>
            <c:ext xmlns:c16="http://schemas.microsoft.com/office/drawing/2014/chart" uri="{C3380CC4-5D6E-409C-BE32-E72D297353CC}">
              <c16:uniqueId val="{00000001-8277-468A-87FF-32E8E7804249}"/>
            </c:ext>
          </c:extLst>
        </c:ser>
        <c:dLbls>
          <c:showLegendKey val="0"/>
          <c:showVal val="0"/>
          <c:showCatName val="0"/>
          <c:showSerName val="0"/>
          <c:showPercent val="0"/>
          <c:showBubbleSize val="0"/>
        </c:dLbls>
        <c:gapWidth val="150"/>
        <c:axId val="452946952"/>
        <c:axId val="452945312"/>
        <c:extLst/>
      </c:barChart>
      <c:catAx>
        <c:axId val="452946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crossAx val="452945312"/>
        <c:crosses val="autoZero"/>
        <c:auto val="1"/>
        <c:lblAlgn val="ctr"/>
        <c:lblOffset val="100"/>
        <c:noMultiLvlLbl val="0"/>
      </c:catAx>
      <c:valAx>
        <c:axId val="45294531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lang="en-US" sz="3000" b="0" i="0" u="none" strike="noStrike" kern="1200" baseline="0">
                <a:solidFill>
                  <a:schemeClr val="tx1">
                    <a:lumMod val="65000"/>
                    <a:lumOff val="35000"/>
                  </a:schemeClr>
                </a:solidFill>
                <a:latin typeface="+mn-lt"/>
                <a:ea typeface="+mn-ea"/>
                <a:cs typeface="+mn-cs"/>
              </a:defRPr>
            </a:pPr>
            <a:endParaRPr lang="en-US"/>
          </a:p>
        </c:txPr>
        <c:crossAx val="452946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r>
              <a:rPr lang="en-US" sz="3000" b="1"/>
              <a:t>Average and Median Land Values</a:t>
            </a:r>
          </a:p>
          <a:p>
            <a:pPr>
              <a:defRPr sz="3000"/>
            </a:pPr>
            <a:r>
              <a:rPr lang="en-US" sz="3000"/>
              <a:t>Irrigated Properties -</a:t>
            </a:r>
            <a:r>
              <a:rPr lang="en-US" sz="3000" baseline="0"/>
              <a:t> </a:t>
            </a:r>
            <a:r>
              <a:rPr lang="en-US" sz="3000"/>
              <a:t>Over 40 Acres</a:t>
            </a:r>
          </a:p>
        </c:rich>
      </c:tx>
      <c:overlay val="0"/>
      <c:spPr>
        <a:noFill/>
        <a:ln>
          <a:noFill/>
        </a:ln>
        <a:effectLst/>
      </c:spPr>
      <c:txPr>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'2023Q4 UI'!$B$8</c:f>
              <c:strCache>
                <c:ptCount val="1"/>
                <c:pt idx="0">
                  <c:v>Average $ / Acre</c:v>
                </c:pt>
              </c:strCache>
            </c:strRef>
          </c:tx>
          <c:spPr>
            <a:solidFill>
              <a:schemeClr val="accent1"/>
            </a:solidFill>
            <a:ln>
              <a:noFill/>
            </a:ln>
            <a:effectLst/>
          </c:spPr>
          <c:invertIfNegative val="0"/>
          <c:cat>
            <c:numRef>
              <c:f>'2023Q4 UI'!$A$9:$A$19</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'2023Q4 UI'!$B$9:$B$19</c:f>
              <c:numCache>
                <c:formatCode>_("$"* #,##0_);_("$"* \(#,##0\);_("$"* "-"??_);_(@_)</c:formatCode>
                <c:ptCount val="11"/>
                <c:pt idx="0">
                  <c:v>6412.8418181818179</c:v>
                </c:pt>
                <c:pt idx="1">
                  <c:v>6956.5738461538449</c:v>
                </c:pt>
                <c:pt idx="2">
                  <c:v>7880.2654929577466</c:v>
                </c:pt>
                <c:pt idx="3">
                  <c:v>7591.0330909090908</c:v>
                </c:pt>
                <c:pt idx="4">
                  <c:v>8275.6534615384608</c:v>
                </c:pt>
                <c:pt idx="5">
                  <c:v>8101.884193548387</c:v>
                </c:pt>
                <c:pt idx="6">
                  <c:v>9272.6564912280701</c:v>
                </c:pt>
                <c:pt idx="7">
                  <c:v>8054.8715254237286</c:v>
                </c:pt>
                <c:pt idx="8">
                  <c:v>10750.112448979591</c:v>
                </c:pt>
                <c:pt idx="9">
                  <c:v>9550.8064285714263</c:v>
                </c:pt>
                <c:pt idx="10">
                  <c:v>12784.75375</c:v>
                </c:pt>
              </c:numCache>
            </c:numRef>
          </c:val>
          <c:extLst xmlns:c15="http://schemas.microsoft.com/office/drawing/2012/chart">
            <c:ext xmlns:c16="http://schemas.microsoft.com/office/drawing/2014/chart" uri="{C3380CC4-5D6E-409C-BE32-E72D297353CC}">
              <c16:uniqueId val="{00000000-568D-44BD-A905-40DE86BEA544}"/>
            </c:ext>
          </c:extLst>
        </c:ser>
        <c:ser>
          <c:idx val="1"/>
          <c:order val="1"/>
          <c:tx>
            <c:strRef>
              <c:f>'2023Q4 UI'!$C$8</c:f>
              <c:strCache>
                <c:ptCount val="1"/>
                <c:pt idx="0">
                  <c:v>Median $ / Acre</c:v>
                </c:pt>
              </c:strCache>
            </c:strRef>
          </c:tx>
          <c:spPr>
            <a:solidFill>
              <a:schemeClr val="accent3"/>
            </a:solidFill>
            <a:ln>
              <a:noFill/>
            </a:ln>
            <a:effectLst/>
          </c:spPr>
          <c:invertIfNegative val="0"/>
          <c:cat>
            <c:numRef>
              <c:f>'2023Q4 UI'!$A$9:$A$19</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'2023Q4 UI'!$C$9:$C$19</c:f>
              <c:numCache>
                <c:formatCode>_("$"* #,##0_);_("$"* \(#,##0\);_("$"* "-"??_);_(@_)</c:formatCode>
                <c:ptCount val="11"/>
                <c:pt idx="0">
                  <c:v>6500</c:v>
                </c:pt>
                <c:pt idx="1">
                  <c:v>7100</c:v>
                </c:pt>
                <c:pt idx="2">
                  <c:v>7800</c:v>
                </c:pt>
                <c:pt idx="3">
                  <c:v>7850</c:v>
                </c:pt>
                <c:pt idx="4">
                  <c:v>8520.005000000001</c:v>
                </c:pt>
                <c:pt idx="5">
                  <c:v>8240</c:v>
                </c:pt>
                <c:pt idx="6">
                  <c:v>8900</c:v>
                </c:pt>
                <c:pt idx="7">
                  <c:v>8405</c:v>
                </c:pt>
                <c:pt idx="8">
                  <c:v>9965</c:v>
                </c:pt>
                <c:pt idx="9">
                  <c:v>10000</c:v>
                </c:pt>
                <c:pt idx="10">
                  <c:v>13000</c:v>
                </c:pt>
              </c:numCache>
            </c:numRef>
          </c:val>
          <c:extLst>
            <c:ext xmlns:c16="http://schemas.microsoft.com/office/drawing/2014/chart" uri="{C3380CC4-5D6E-409C-BE32-E72D297353CC}">
              <c16:uniqueId val="{00000001-568D-44BD-A905-40DE86BEA544}"/>
            </c:ext>
          </c:extLst>
        </c:ser>
        <c:dLbls>
          <c:showLegendKey val="0"/>
          <c:showVal val="0"/>
          <c:showCatName val="0"/>
          <c:showSerName val="0"/>
          <c:showPercent val="0"/>
          <c:showBubbleSize val="0"/>
        </c:dLbls>
        <c:gapWidth val="150"/>
        <c:axId val="452946952"/>
        <c:axId val="452945312"/>
        <c:extLst/>
      </c:barChart>
      <c:catAx>
        <c:axId val="452946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crossAx val="452945312"/>
        <c:crosses val="autoZero"/>
        <c:auto val="1"/>
        <c:lblAlgn val="ctr"/>
        <c:lblOffset val="100"/>
        <c:noMultiLvlLbl val="0"/>
      </c:catAx>
      <c:valAx>
        <c:axId val="45294531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crossAx val="452946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822630302700055E-2"/>
          <c:y val="4.589012140798323E-2"/>
          <c:w val="0.93780017437888752"/>
          <c:h val="0.86777657437330769"/>
        </c:manualLayout>
      </c:layout>
      <c:lineChart>
        <c:grouping val="standard"/>
        <c:varyColors val="0"/>
        <c:ser>
          <c:idx val="0"/>
          <c:order val="0"/>
          <c:tx>
            <c:strRef>
              <c:f>Sheet1!$B$1</c:f>
              <c:strCache>
                <c:ptCount val="1"/>
                <c:pt idx="0">
                  <c:v>Machinery</c:v>
                </c:pt>
              </c:strCache>
            </c:strRef>
          </c:tx>
          <c:spPr>
            <a:ln w="73025" cap="rnd">
              <a:solidFill>
                <a:schemeClr val="tx1"/>
              </a:solidFill>
              <a:round/>
            </a:ln>
            <a:effectLst/>
          </c:spPr>
          <c:marker>
            <c:symbol val="none"/>
          </c:marke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Sheet1!$B$2:$B$145</c:f>
              <c:numCache>
                <c:formatCode>General</c:formatCode>
                <c:ptCount val="144"/>
                <c:pt idx="0">
                  <c:v>103.2</c:v>
                </c:pt>
                <c:pt idx="1">
                  <c:v>103.3</c:v>
                </c:pt>
                <c:pt idx="2">
                  <c:v>104.1</c:v>
                </c:pt>
                <c:pt idx="3">
                  <c:v>104.6</c:v>
                </c:pt>
                <c:pt idx="4">
                  <c:v>104.9</c:v>
                </c:pt>
                <c:pt idx="5">
                  <c:v>105.3</c:v>
                </c:pt>
                <c:pt idx="6">
                  <c:v>105.6</c:v>
                </c:pt>
                <c:pt idx="7">
                  <c:v>105.8</c:v>
                </c:pt>
                <c:pt idx="8">
                  <c:v>106.3</c:v>
                </c:pt>
                <c:pt idx="9">
                  <c:v>106.5</c:v>
                </c:pt>
                <c:pt idx="10">
                  <c:v>106.5</c:v>
                </c:pt>
                <c:pt idx="11">
                  <c:v>107</c:v>
                </c:pt>
                <c:pt idx="12">
                  <c:v>107.3</c:v>
                </c:pt>
                <c:pt idx="13">
                  <c:v>107.8</c:v>
                </c:pt>
                <c:pt idx="14">
                  <c:v>107.9</c:v>
                </c:pt>
                <c:pt idx="15">
                  <c:v>108</c:v>
                </c:pt>
                <c:pt idx="16">
                  <c:v>108</c:v>
                </c:pt>
                <c:pt idx="17">
                  <c:v>107.9</c:v>
                </c:pt>
                <c:pt idx="18">
                  <c:v>108</c:v>
                </c:pt>
                <c:pt idx="19">
                  <c:v>108</c:v>
                </c:pt>
                <c:pt idx="20">
                  <c:v>108.1</c:v>
                </c:pt>
                <c:pt idx="21">
                  <c:v>108.3</c:v>
                </c:pt>
                <c:pt idx="22">
                  <c:v>109</c:v>
                </c:pt>
                <c:pt idx="23">
                  <c:v>109.4</c:v>
                </c:pt>
                <c:pt idx="24">
                  <c:v>111</c:v>
                </c:pt>
                <c:pt idx="25">
                  <c:v>110.9</c:v>
                </c:pt>
                <c:pt idx="26">
                  <c:v>111</c:v>
                </c:pt>
                <c:pt idx="27">
                  <c:v>111.6</c:v>
                </c:pt>
                <c:pt idx="28">
                  <c:v>111.8</c:v>
                </c:pt>
                <c:pt idx="29">
                  <c:v>112.1</c:v>
                </c:pt>
                <c:pt idx="30">
                  <c:v>112.4</c:v>
                </c:pt>
                <c:pt idx="31">
                  <c:v>112.6</c:v>
                </c:pt>
                <c:pt idx="32">
                  <c:v>112.2</c:v>
                </c:pt>
                <c:pt idx="33">
                  <c:v>112.5</c:v>
                </c:pt>
                <c:pt idx="34">
                  <c:v>112.8</c:v>
                </c:pt>
                <c:pt idx="35">
                  <c:v>113.1</c:v>
                </c:pt>
                <c:pt idx="36">
                  <c:v>114.3</c:v>
                </c:pt>
                <c:pt idx="37">
                  <c:v>114.9</c:v>
                </c:pt>
                <c:pt idx="38">
                  <c:v>115.1</c:v>
                </c:pt>
                <c:pt idx="39">
                  <c:v>115.1</c:v>
                </c:pt>
                <c:pt idx="40">
                  <c:v>114.9</c:v>
                </c:pt>
                <c:pt idx="41">
                  <c:v>114.6</c:v>
                </c:pt>
                <c:pt idx="42">
                  <c:v>114.5</c:v>
                </c:pt>
                <c:pt idx="43">
                  <c:v>114.3</c:v>
                </c:pt>
                <c:pt idx="44">
                  <c:v>114.1</c:v>
                </c:pt>
                <c:pt idx="45">
                  <c:v>114.3</c:v>
                </c:pt>
                <c:pt idx="46">
                  <c:v>114.6</c:v>
                </c:pt>
                <c:pt idx="47">
                  <c:v>114.4</c:v>
                </c:pt>
                <c:pt idx="48">
                  <c:v>114.4</c:v>
                </c:pt>
                <c:pt idx="49">
                  <c:v>114.6</c:v>
                </c:pt>
                <c:pt idx="50">
                  <c:v>114.4</c:v>
                </c:pt>
                <c:pt idx="51">
                  <c:v>114.6</c:v>
                </c:pt>
                <c:pt idx="52">
                  <c:v>114.7</c:v>
                </c:pt>
                <c:pt idx="53">
                  <c:v>115</c:v>
                </c:pt>
                <c:pt idx="54">
                  <c:v>115.3</c:v>
                </c:pt>
                <c:pt idx="55">
                  <c:v>115.6</c:v>
                </c:pt>
                <c:pt idx="56">
                  <c:v>115.8</c:v>
                </c:pt>
                <c:pt idx="57">
                  <c:v>116.5</c:v>
                </c:pt>
                <c:pt idx="58">
                  <c:v>116.8</c:v>
                </c:pt>
                <c:pt idx="59">
                  <c:v>117</c:v>
                </c:pt>
                <c:pt idx="60">
                  <c:v>117.7</c:v>
                </c:pt>
                <c:pt idx="61">
                  <c:v>117.7</c:v>
                </c:pt>
                <c:pt idx="62">
                  <c:v>117.7</c:v>
                </c:pt>
                <c:pt idx="63">
                  <c:v>117.7</c:v>
                </c:pt>
                <c:pt idx="64">
                  <c:v>117.7</c:v>
                </c:pt>
                <c:pt idx="65">
                  <c:v>117.8</c:v>
                </c:pt>
                <c:pt idx="66">
                  <c:v>117.8</c:v>
                </c:pt>
                <c:pt idx="67">
                  <c:v>117.7</c:v>
                </c:pt>
                <c:pt idx="68">
                  <c:v>118</c:v>
                </c:pt>
                <c:pt idx="69">
                  <c:v>118.1</c:v>
                </c:pt>
                <c:pt idx="70">
                  <c:v>118.3</c:v>
                </c:pt>
                <c:pt idx="71">
                  <c:v>118.3</c:v>
                </c:pt>
                <c:pt idx="72">
                  <c:v>124.1</c:v>
                </c:pt>
                <c:pt idx="73">
                  <c:v>123.7</c:v>
                </c:pt>
                <c:pt idx="74">
                  <c:v>123.7</c:v>
                </c:pt>
                <c:pt idx="75">
                  <c:v>123.7</c:v>
                </c:pt>
                <c:pt idx="76">
                  <c:v>124</c:v>
                </c:pt>
                <c:pt idx="77">
                  <c:v>124</c:v>
                </c:pt>
                <c:pt idx="78">
                  <c:v>124.8</c:v>
                </c:pt>
                <c:pt idx="79">
                  <c:v>124.8</c:v>
                </c:pt>
                <c:pt idx="80">
                  <c:v>125.3</c:v>
                </c:pt>
                <c:pt idx="81">
                  <c:v>126.4</c:v>
                </c:pt>
                <c:pt idx="82">
                  <c:v>127.6</c:v>
                </c:pt>
                <c:pt idx="83">
                  <c:v>128.1</c:v>
                </c:pt>
                <c:pt idx="84">
                  <c:v>122.6</c:v>
                </c:pt>
                <c:pt idx="85">
                  <c:v>122.7</c:v>
                </c:pt>
                <c:pt idx="86">
                  <c:v>122.7</c:v>
                </c:pt>
                <c:pt idx="87">
                  <c:v>122.8</c:v>
                </c:pt>
                <c:pt idx="88">
                  <c:v>122.5</c:v>
                </c:pt>
                <c:pt idx="89">
                  <c:v>123.5</c:v>
                </c:pt>
                <c:pt idx="90">
                  <c:v>123.5</c:v>
                </c:pt>
                <c:pt idx="91">
                  <c:v>123.5</c:v>
                </c:pt>
                <c:pt idx="92">
                  <c:v>123.6</c:v>
                </c:pt>
                <c:pt idx="93">
                  <c:v>123.6</c:v>
                </c:pt>
                <c:pt idx="94">
                  <c:v>123.4</c:v>
                </c:pt>
                <c:pt idx="95">
                  <c:v>125.4</c:v>
                </c:pt>
                <c:pt idx="96">
                  <c:v>124.1</c:v>
                </c:pt>
                <c:pt idx="97">
                  <c:v>124.1</c:v>
                </c:pt>
                <c:pt idx="98">
                  <c:v>124.3</c:v>
                </c:pt>
                <c:pt idx="99">
                  <c:v>124.3</c:v>
                </c:pt>
                <c:pt idx="100">
                  <c:v>124.3</c:v>
                </c:pt>
                <c:pt idx="101">
                  <c:v>124.8</c:v>
                </c:pt>
                <c:pt idx="102">
                  <c:v>124.8</c:v>
                </c:pt>
                <c:pt idx="103">
                  <c:v>125.2</c:v>
                </c:pt>
                <c:pt idx="104">
                  <c:v>125</c:v>
                </c:pt>
                <c:pt idx="105">
                  <c:v>125.8</c:v>
                </c:pt>
                <c:pt idx="106">
                  <c:v>125.5</c:v>
                </c:pt>
                <c:pt idx="107">
                  <c:v>125.8</c:v>
                </c:pt>
                <c:pt idx="108">
                  <c:v>135.69999999999999</c:v>
                </c:pt>
                <c:pt idx="109">
                  <c:v>136.6</c:v>
                </c:pt>
                <c:pt idx="110">
                  <c:v>138.1</c:v>
                </c:pt>
                <c:pt idx="111">
                  <c:v>139.4</c:v>
                </c:pt>
                <c:pt idx="112">
                  <c:v>140.5</c:v>
                </c:pt>
                <c:pt idx="113">
                  <c:v>142.1</c:v>
                </c:pt>
                <c:pt idx="114">
                  <c:v>144.4</c:v>
                </c:pt>
                <c:pt idx="115">
                  <c:v>146.4</c:v>
                </c:pt>
                <c:pt idx="116">
                  <c:v>151</c:v>
                </c:pt>
                <c:pt idx="117">
                  <c:v>154.9</c:v>
                </c:pt>
                <c:pt idx="118">
                  <c:v>157.9</c:v>
                </c:pt>
                <c:pt idx="119">
                  <c:v>160</c:v>
                </c:pt>
                <c:pt idx="120">
                  <c:v>142.80000000000001</c:v>
                </c:pt>
                <c:pt idx="121">
                  <c:v>147.30000000000001</c:v>
                </c:pt>
                <c:pt idx="122">
                  <c:v>147.30000000000001</c:v>
                </c:pt>
                <c:pt idx="123">
                  <c:v>150.30000000000001</c:v>
                </c:pt>
                <c:pt idx="124">
                  <c:v>149.80000000000001</c:v>
                </c:pt>
                <c:pt idx="125">
                  <c:v>152.30000000000001</c:v>
                </c:pt>
                <c:pt idx="126">
                  <c:v>153.69999999999999</c:v>
                </c:pt>
                <c:pt idx="127">
                  <c:v>154.69999999999999</c:v>
                </c:pt>
                <c:pt idx="128">
                  <c:v>155.1</c:v>
                </c:pt>
                <c:pt idx="129">
                  <c:v>159.80000000000001</c:v>
                </c:pt>
                <c:pt idx="130">
                  <c:v>159.19999999999999</c:v>
                </c:pt>
                <c:pt idx="131">
                  <c:v>158.80000000000001</c:v>
                </c:pt>
                <c:pt idx="132">
                  <c:v>158.5</c:v>
                </c:pt>
                <c:pt idx="133">
                  <c:v>157</c:v>
                </c:pt>
                <c:pt idx="134">
                  <c:v>157.19999999999999</c:v>
                </c:pt>
                <c:pt idx="135">
                  <c:v>157.6</c:v>
                </c:pt>
                <c:pt idx="136">
                  <c:v>157.9</c:v>
                </c:pt>
                <c:pt idx="137">
                  <c:v>158.4</c:v>
                </c:pt>
                <c:pt idx="138">
                  <c:v>158.6</c:v>
                </c:pt>
                <c:pt idx="139">
                  <c:v>159.30000000000001</c:v>
                </c:pt>
                <c:pt idx="140">
                  <c:v>160.30000000000001</c:v>
                </c:pt>
                <c:pt idx="141">
                  <c:v>161</c:v>
                </c:pt>
              </c:numCache>
            </c:numRef>
          </c:val>
          <c:smooth val="0"/>
          <c:extLst>
            <c:ext xmlns:c16="http://schemas.microsoft.com/office/drawing/2014/chart" uri="{C3380CC4-5D6E-409C-BE32-E72D297353CC}">
              <c16:uniqueId val="{00000000-E060-47B4-B119-C86C624E38D9}"/>
            </c:ext>
          </c:extLst>
        </c:ser>
        <c:ser>
          <c:idx val="1"/>
          <c:order val="1"/>
          <c:tx>
            <c:strRef>
              <c:f>Sheet1!$C$1</c:f>
              <c:strCache>
                <c:ptCount val="1"/>
                <c:pt idx="0">
                  <c:v>Supplies &amp; Repairs</c:v>
                </c:pt>
              </c:strCache>
            </c:strRef>
          </c:tx>
          <c:spPr>
            <a:ln w="98425" cap="rnd">
              <a:solidFill>
                <a:schemeClr val="bg2">
                  <a:lumMod val="50000"/>
                </a:schemeClr>
              </a:solidFill>
              <a:round/>
            </a:ln>
            <a:effectLst/>
          </c:spPr>
          <c:marker>
            <c:symbol val="none"/>
          </c:marke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Sheet1!$C$2:$C$145</c:f>
              <c:numCache>
                <c:formatCode>General</c:formatCode>
                <c:ptCount val="144"/>
                <c:pt idx="0">
                  <c:v>102</c:v>
                </c:pt>
                <c:pt idx="1">
                  <c:v>102</c:v>
                </c:pt>
                <c:pt idx="2">
                  <c:v>102.3</c:v>
                </c:pt>
                <c:pt idx="3">
                  <c:v>102.7</c:v>
                </c:pt>
                <c:pt idx="4">
                  <c:v>102.7</c:v>
                </c:pt>
                <c:pt idx="5">
                  <c:v>102.9</c:v>
                </c:pt>
                <c:pt idx="6">
                  <c:v>103.3</c:v>
                </c:pt>
                <c:pt idx="7">
                  <c:v>103.2</c:v>
                </c:pt>
                <c:pt idx="8">
                  <c:v>103.4</c:v>
                </c:pt>
                <c:pt idx="9">
                  <c:v>103.4</c:v>
                </c:pt>
                <c:pt idx="10">
                  <c:v>103.4</c:v>
                </c:pt>
                <c:pt idx="11">
                  <c:v>103.3</c:v>
                </c:pt>
                <c:pt idx="12">
                  <c:v>103.6</c:v>
                </c:pt>
                <c:pt idx="13">
                  <c:v>103.6</c:v>
                </c:pt>
                <c:pt idx="14">
                  <c:v>103.6</c:v>
                </c:pt>
                <c:pt idx="15">
                  <c:v>103.7</c:v>
                </c:pt>
                <c:pt idx="16">
                  <c:v>103.7</c:v>
                </c:pt>
                <c:pt idx="17">
                  <c:v>103.7</c:v>
                </c:pt>
                <c:pt idx="18">
                  <c:v>104</c:v>
                </c:pt>
                <c:pt idx="19">
                  <c:v>103.8</c:v>
                </c:pt>
                <c:pt idx="20">
                  <c:v>103.9</c:v>
                </c:pt>
                <c:pt idx="21">
                  <c:v>103.9</c:v>
                </c:pt>
                <c:pt idx="22">
                  <c:v>104</c:v>
                </c:pt>
                <c:pt idx="23">
                  <c:v>104</c:v>
                </c:pt>
                <c:pt idx="24">
                  <c:v>104.5</c:v>
                </c:pt>
                <c:pt idx="25">
                  <c:v>104.7</c:v>
                </c:pt>
                <c:pt idx="26">
                  <c:v>104.9</c:v>
                </c:pt>
                <c:pt idx="27">
                  <c:v>105.8</c:v>
                </c:pt>
                <c:pt idx="28">
                  <c:v>105.8</c:v>
                </c:pt>
                <c:pt idx="29">
                  <c:v>105.8</c:v>
                </c:pt>
                <c:pt idx="30">
                  <c:v>106.1</c:v>
                </c:pt>
                <c:pt idx="31">
                  <c:v>106.1</c:v>
                </c:pt>
                <c:pt idx="32">
                  <c:v>106.1</c:v>
                </c:pt>
                <c:pt idx="33">
                  <c:v>106.1</c:v>
                </c:pt>
                <c:pt idx="34">
                  <c:v>106.2</c:v>
                </c:pt>
                <c:pt idx="35">
                  <c:v>106.1</c:v>
                </c:pt>
                <c:pt idx="36">
                  <c:v>106.4</c:v>
                </c:pt>
                <c:pt idx="37">
                  <c:v>106.3</c:v>
                </c:pt>
                <c:pt idx="38">
                  <c:v>106.3</c:v>
                </c:pt>
                <c:pt idx="39">
                  <c:v>106</c:v>
                </c:pt>
                <c:pt idx="40">
                  <c:v>105.9</c:v>
                </c:pt>
                <c:pt idx="41">
                  <c:v>105.9</c:v>
                </c:pt>
                <c:pt idx="42">
                  <c:v>105.5</c:v>
                </c:pt>
                <c:pt idx="43">
                  <c:v>105.5</c:v>
                </c:pt>
                <c:pt idx="44">
                  <c:v>105.4</c:v>
                </c:pt>
                <c:pt idx="45">
                  <c:v>105.4</c:v>
                </c:pt>
                <c:pt idx="46">
                  <c:v>105.5</c:v>
                </c:pt>
                <c:pt idx="47">
                  <c:v>105.5</c:v>
                </c:pt>
                <c:pt idx="48">
                  <c:v>105.7</c:v>
                </c:pt>
                <c:pt idx="49">
                  <c:v>105.5</c:v>
                </c:pt>
                <c:pt idx="50">
                  <c:v>105.5</c:v>
                </c:pt>
                <c:pt idx="51">
                  <c:v>105.6</c:v>
                </c:pt>
                <c:pt idx="52">
                  <c:v>105.4</c:v>
                </c:pt>
                <c:pt idx="53">
                  <c:v>105.4</c:v>
                </c:pt>
                <c:pt idx="54">
                  <c:v>105.9</c:v>
                </c:pt>
                <c:pt idx="55">
                  <c:v>106.5</c:v>
                </c:pt>
                <c:pt idx="56">
                  <c:v>106.4</c:v>
                </c:pt>
                <c:pt idx="57">
                  <c:v>106.7</c:v>
                </c:pt>
                <c:pt idx="58">
                  <c:v>106.8</c:v>
                </c:pt>
                <c:pt idx="59">
                  <c:v>106.8</c:v>
                </c:pt>
                <c:pt idx="60">
                  <c:v>106.7</c:v>
                </c:pt>
                <c:pt idx="61">
                  <c:v>106.7</c:v>
                </c:pt>
                <c:pt idx="62">
                  <c:v>106.7</c:v>
                </c:pt>
                <c:pt idx="63">
                  <c:v>107.5</c:v>
                </c:pt>
                <c:pt idx="64">
                  <c:v>107.7</c:v>
                </c:pt>
                <c:pt idx="65">
                  <c:v>107.9</c:v>
                </c:pt>
                <c:pt idx="66">
                  <c:v>108.3</c:v>
                </c:pt>
                <c:pt idx="67">
                  <c:v>108.3</c:v>
                </c:pt>
                <c:pt idx="68">
                  <c:v>108.4</c:v>
                </c:pt>
                <c:pt idx="69">
                  <c:v>108.6</c:v>
                </c:pt>
                <c:pt idx="70">
                  <c:v>108.6</c:v>
                </c:pt>
                <c:pt idx="71">
                  <c:v>108.8</c:v>
                </c:pt>
                <c:pt idx="72">
                  <c:v>109.1</c:v>
                </c:pt>
                <c:pt idx="73">
                  <c:v>109.1</c:v>
                </c:pt>
                <c:pt idx="74">
                  <c:v>109.3</c:v>
                </c:pt>
                <c:pt idx="75">
                  <c:v>110.4</c:v>
                </c:pt>
                <c:pt idx="76">
                  <c:v>110.9</c:v>
                </c:pt>
                <c:pt idx="77">
                  <c:v>111.2</c:v>
                </c:pt>
                <c:pt idx="78">
                  <c:v>112</c:v>
                </c:pt>
                <c:pt idx="79">
                  <c:v>112.9</c:v>
                </c:pt>
                <c:pt idx="80">
                  <c:v>113.3</c:v>
                </c:pt>
                <c:pt idx="81">
                  <c:v>113.7</c:v>
                </c:pt>
                <c:pt idx="82">
                  <c:v>113.6</c:v>
                </c:pt>
                <c:pt idx="83">
                  <c:v>113.7</c:v>
                </c:pt>
                <c:pt idx="84">
                  <c:v>114.2</c:v>
                </c:pt>
                <c:pt idx="85">
                  <c:v>114.2</c:v>
                </c:pt>
                <c:pt idx="86">
                  <c:v>114.3</c:v>
                </c:pt>
                <c:pt idx="87">
                  <c:v>114.4</c:v>
                </c:pt>
                <c:pt idx="88">
                  <c:v>114.5</c:v>
                </c:pt>
                <c:pt idx="89">
                  <c:v>114.5</c:v>
                </c:pt>
                <c:pt idx="90">
                  <c:v>115.1</c:v>
                </c:pt>
                <c:pt idx="91">
                  <c:v>115</c:v>
                </c:pt>
                <c:pt idx="92">
                  <c:v>115</c:v>
                </c:pt>
                <c:pt idx="93">
                  <c:v>115.1</c:v>
                </c:pt>
                <c:pt idx="94">
                  <c:v>115.1</c:v>
                </c:pt>
                <c:pt idx="95">
                  <c:v>115.1</c:v>
                </c:pt>
                <c:pt idx="96">
                  <c:v>115.5</c:v>
                </c:pt>
                <c:pt idx="97">
                  <c:v>115.8</c:v>
                </c:pt>
                <c:pt idx="98">
                  <c:v>115.7</c:v>
                </c:pt>
                <c:pt idx="99">
                  <c:v>116.5</c:v>
                </c:pt>
                <c:pt idx="100">
                  <c:v>116.5</c:v>
                </c:pt>
                <c:pt idx="101">
                  <c:v>116.4</c:v>
                </c:pt>
                <c:pt idx="102">
                  <c:v>116.8</c:v>
                </c:pt>
                <c:pt idx="103">
                  <c:v>116.7</c:v>
                </c:pt>
                <c:pt idx="104">
                  <c:v>116.8</c:v>
                </c:pt>
                <c:pt idx="105">
                  <c:v>117.2</c:v>
                </c:pt>
                <c:pt idx="106">
                  <c:v>117.2</c:v>
                </c:pt>
                <c:pt idx="107">
                  <c:v>117.3</c:v>
                </c:pt>
                <c:pt idx="108">
                  <c:v>118.1</c:v>
                </c:pt>
                <c:pt idx="109">
                  <c:v>118.6</c:v>
                </c:pt>
                <c:pt idx="110">
                  <c:v>119.2</c:v>
                </c:pt>
                <c:pt idx="111">
                  <c:v>120.4</c:v>
                </c:pt>
                <c:pt idx="112">
                  <c:v>122.3</c:v>
                </c:pt>
                <c:pt idx="113">
                  <c:v>125.1</c:v>
                </c:pt>
                <c:pt idx="114">
                  <c:v>126.7</c:v>
                </c:pt>
                <c:pt idx="115">
                  <c:v>127.4</c:v>
                </c:pt>
                <c:pt idx="116">
                  <c:v>127.9</c:v>
                </c:pt>
                <c:pt idx="117">
                  <c:v>129</c:v>
                </c:pt>
                <c:pt idx="118">
                  <c:v>131.80000000000001</c:v>
                </c:pt>
                <c:pt idx="119">
                  <c:v>132.1</c:v>
                </c:pt>
                <c:pt idx="120">
                  <c:v>133.80000000000001</c:v>
                </c:pt>
                <c:pt idx="121">
                  <c:v>135.1</c:v>
                </c:pt>
                <c:pt idx="122">
                  <c:v>135.80000000000001</c:v>
                </c:pt>
                <c:pt idx="123">
                  <c:v>138.80000000000001</c:v>
                </c:pt>
                <c:pt idx="124">
                  <c:v>139.1</c:v>
                </c:pt>
                <c:pt idx="125">
                  <c:v>139.30000000000001</c:v>
                </c:pt>
                <c:pt idx="126">
                  <c:v>140.5</c:v>
                </c:pt>
                <c:pt idx="127">
                  <c:v>140.9</c:v>
                </c:pt>
                <c:pt idx="128">
                  <c:v>141</c:v>
                </c:pt>
                <c:pt idx="129">
                  <c:v>141.80000000000001</c:v>
                </c:pt>
                <c:pt idx="130">
                  <c:v>141.4</c:v>
                </c:pt>
                <c:pt idx="131">
                  <c:v>141.30000000000001</c:v>
                </c:pt>
                <c:pt idx="132">
                  <c:v>142.19999999999999</c:v>
                </c:pt>
                <c:pt idx="133">
                  <c:v>143</c:v>
                </c:pt>
                <c:pt idx="134">
                  <c:v>143.4</c:v>
                </c:pt>
                <c:pt idx="135">
                  <c:v>144.19999999999999</c:v>
                </c:pt>
                <c:pt idx="136">
                  <c:v>144.6</c:v>
                </c:pt>
                <c:pt idx="137">
                  <c:v>144.19999999999999</c:v>
                </c:pt>
                <c:pt idx="138">
                  <c:v>144.69999999999999</c:v>
                </c:pt>
                <c:pt idx="139">
                  <c:v>144.80000000000001</c:v>
                </c:pt>
                <c:pt idx="140">
                  <c:v>144.6</c:v>
                </c:pt>
                <c:pt idx="141">
                  <c:v>144.4</c:v>
                </c:pt>
              </c:numCache>
            </c:numRef>
          </c:val>
          <c:smooth val="0"/>
          <c:extLst>
            <c:ext xmlns:c16="http://schemas.microsoft.com/office/drawing/2014/chart" uri="{C3380CC4-5D6E-409C-BE32-E72D297353CC}">
              <c16:uniqueId val="{00000001-E060-47B4-B119-C86C624E38D9}"/>
            </c:ext>
          </c:extLst>
        </c:ser>
        <c:ser>
          <c:idx val="2"/>
          <c:order val="2"/>
          <c:tx>
            <c:strRef>
              <c:f>Sheet1!$D$1</c:f>
              <c:strCache>
                <c:ptCount val="1"/>
                <c:pt idx="0">
                  <c:v>Column1</c:v>
                </c:pt>
              </c:strCache>
            </c:strRef>
          </c:tx>
          <c:spPr>
            <a:ln w="28575" cap="rnd">
              <a:solidFill>
                <a:schemeClr val="accent3"/>
              </a:solidFill>
              <a:round/>
            </a:ln>
            <a:effectLst/>
          </c:spPr>
          <c:marker>
            <c:symbol val="none"/>
          </c:marke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Sheet1!$D$2:$D$145</c:f>
              <c:numCache>
                <c:formatCode>General</c:formatCode>
                <c:ptCount val="144"/>
                <c:pt idx="141">
                  <c:v>1.0113065326633166</c:v>
                </c:pt>
              </c:numCache>
            </c:numRef>
          </c:val>
          <c:smooth val="0"/>
          <c:extLst>
            <c:ext xmlns:c16="http://schemas.microsoft.com/office/drawing/2014/chart" uri="{C3380CC4-5D6E-409C-BE32-E72D297353CC}">
              <c16:uniqueId val="{00000000-EE4E-4FE2-B8F7-BF979540F3E3}"/>
            </c:ext>
          </c:extLst>
        </c:ser>
        <c:ser>
          <c:idx val="3"/>
          <c:order val="3"/>
          <c:tx>
            <c:strRef>
              <c:f>Sheet1!$E$1</c:f>
              <c:strCache>
                <c:ptCount val="1"/>
                <c:pt idx="0">
                  <c:v>Column2</c:v>
                </c:pt>
              </c:strCache>
            </c:strRef>
          </c:tx>
          <c:spPr>
            <a:ln w="28575" cap="rnd">
              <a:solidFill>
                <a:schemeClr val="accent4"/>
              </a:solidFill>
              <a:round/>
            </a:ln>
            <a:effectLst/>
          </c:spPr>
          <c:marker>
            <c:symbol val="none"/>
          </c:marker>
          <c:cat>
            <c:numRef>
              <c:f>Sheet1!$A$2:$A$145</c:f>
              <c:numCache>
                <c:formatCode>m/d/yyyy</c:formatCode>
                <c:ptCount val="144"/>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pt idx="69">
                  <c:v>43009</c:v>
                </c:pt>
                <c:pt idx="70">
                  <c:v>43040</c:v>
                </c:pt>
                <c:pt idx="71">
                  <c:v>43070</c:v>
                </c:pt>
                <c:pt idx="72">
                  <c:v>43101</c:v>
                </c:pt>
                <c:pt idx="73">
                  <c:v>43132</c:v>
                </c:pt>
                <c:pt idx="74">
                  <c:v>43160</c:v>
                </c:pt>
                <c:pt idx="75">
                  <c:v>43191</c:v>
                </c:pt>
                <c:pt idx="76">
                  <c:v>43221</c:v>
                </c:pt>
                <c:pt idx="77">
                  <c:v>43252</c:v>
                </c:pt>
                <c:pt idx="78">
                  <c:v>43282</c:v>
                </c:pt>
                <c:pt idx="79">
                  <c:v>43313</c:v>
                </c:pt>
                <c:pt idx="80">
                  <c:v>43344</c:v>
                </c:pt>
                <c:pt idx="81">
                  <c:v>43374</c:v>
                </c:pt>
                <c:pt idx="82">
                  <c:v>43405</c:v>
                </c:pt>
                <c:pt idx="83">
                  <c:v>43435</c:v>
                </c:pt>
                <c:pt idx="84">
                  <c:v>43466</c:v>
                </c:pt>
                <c:pt idx="85">
                  <c:v>43497</c:v>
                </c:pt>
                <c:pt idx="86">
                  <c:v>43525</c:v>
                </c:pt>
                <c:pt idx="87">
                  <c:v>43556</c:v>
                </c:pt>
                <c:pt idx="88">
                  <c:v>43586</c:v>
                </c:pt>
                <c:pt idx="89">
                  <c:v>43617</c:v>
                </c:pt>
                <c:pt idx="90">
                  <c:v>43647</c:v>
                </c:pt>
                <c:pt idx="91">
                  <c:v>43678</c:v>
                </c:pt>
                <c:pt idx="92">
                  <c:v>43709</c:v>
                </c:pt>
                <c:pt idx="93">
                  <c:v>43739</c:v>
                </c:pt>
                <c:pt idx="94">
                  <c:v>43770</c:v>
                </c:pt>
                <c:pt idx="95">
                  <c:v>43800</c:v>
                </c:pt>
                <c:pt idx="96">
                  <c:v>43831</c:v>
                </c:pt>
                <c:pt idx="97">
                  <c:v>43862</c:v>
                </c:pt>
                <c:pt idx="98">
                  <c:v>43891</c:v>
                </c:pt>
                <c:pt idx="99">
                  <c:v>43922</c:v>
                </c:pt>
                <c:pt idx="100">
                  <c:v>43952</c:v>
                </c:pt>
                <c:pt idx="101">
                  <c:v>43983</c:v>
                </c:pt>
                <c:pt idx="102">
                  <c:v>44013</c:v>
                </c:pt>
                <c:pt idx="103">
                  <c:v>44044</c:v>
                </c:pt>
                <c:pt idx="104">
                  <c:v>44075</c:v>
                </c:pt>
                <c:pt idx="105">
                  <c:v>44105</c:v>
                </c:pt>
                <c:pt idx="106">
                  <c:v>44136</c:v>
                </c:pt>
                <c:pt idx="107">
                  <c:v>44166</c:v>
                </c:pt>
                <c:pt idx="108">
                  <c:v>44197</c:v>
                </c:pt>
                <c:pt idx="109">
                  <c:v>44228</c:v>
                </c:pt>
                <c:pt idx="110">
                  <c:v>44256</c:v>
                </c:pt>
                <c:pt idx="111">
                  <c:v>44287</c:v>
                </c:pt>
                <c:pt idx="112">
                  <c:v>44317</c:v>
                </c:pt>
                <c:pt idx="113">
                  <c:v>44348</c:v>
                </c:pt>
                <c:pt idx="114">
                  <c:v>44378</c:v>
                </c:pt>
                <c:pt idx="115">
                  <c:v>44409</c:v>
                </c:pt>
                <c:pt idx="116">
                  <c:v>44440</c:v>
                </c:pt>
                <c:pt idx="117">
                  <c:v>44470</c:v>
                </c:pt>
                <c:pt idx="118">
                  <c:v>44501</c:v>
                </c:pt>
                <c:pt idx="119">
                  <c:v>44531</c:v>
                </c:pt>
                <c:pt idx="120">
                  <c:v>44562</c:v>
                </c:pt>
                <c:pt idx="121">
                  <c:v>44593</c:v>
                </c:pt>
                <c:pt idx="122">
                  <c:v>44621</c:v>
                </c:pt>
                <c:pt idx="123">
                  <c:v>44652</c:v>
                </c:pt>
                <c:pt idx="124">
                  <c:v>44682</c:v>
                </c:pt>
                <c:pt idx="125">
                  <c:v>44713</c:v>
                </c:pt>
                <c:pt idx="126">
                  <c:v>44743</c:v>
                </c:pt>
                <c:pt idx="127">
                  <c:v>44774</c:v>
                </c:pt>
                <c:pt idx="128">
                  <c:v>44805</c:v>
                </c:pt>
                <c:pt idx="129">
                  <c:v>44835</c:v>
                </c:pt>
                <c:pt idx="130">
                  <c:v>44866</c:v>
                </c:pt>
                <c:pt idx="131">
                  <c:v>44896</c:v>
                </c:pt>
                <c:pt idx="132">
                  <c:v>44927</c:v>
                </c:pt>
                <c:pt idx="133">
                  <c:v>44958</c:v>
                </c:pt>
                <c:pt idx="134">
                  <c:v>44986</c:v>
                </c:pt>
                <c:pt idx="135">
                  <c:v>45017</c:v>
                </c:pt>
                <c:pt idx="136">
                  <c:v>45047</c:v>
                </c:pt>
                <c:pt idx="137">
                  <c:v>45078</c:v>
                </c:pt>
                <c:pt idx="138">
                  <c:v>45108</c:v>
                </c:pt>
                <c:pt idx="139">
                  <c:v>45139</c:v>
                </c:pt>
                <c:pt idx="140">
                  <c:v>45170</c:v>
                </c:pt>
                <c:pt idx="141">
                  <c:v>45200</c:v>
                </c:pt>
                <c:pt idx="142">
                  <c:v>45231</c:v>
                </c:pt>
                <c:pt idx="143">
                  <c:v>45261</c:v>
                </c:pt>
              </c:numCache>
            </c:numRef>
          </c:cat>
          <c:val>
            <c:numRef>
              <c:f>Sheet1!$E$2:$E$145</c:f>
              <c:numCache>
                <c:formatCode>General</c:formatCode>
                <c:ptCount val="144"/>
                <c:pt idx="141">
                  <c:v>1.0212164073550212</c:v>
                </c:pt>
              </c:numCache>
            </c:numRef>
          </c:val>
          <c:smooth val="0"/>
          <c:extLst>
            <c:ext xmlns:c16="http://schemas.microsoft.com/office/drawing/2014/chart" uri="{C3380CC4-5D6E-409C-BE32-E72D297353CC}">
              <c16:uniqueId val="{00000001-EE4E-4FE2-B8F7-BF979540F3E3}"/>
            </c:ext>
          </c:extLst>
        </c:ser>
        <c:dLbls>
          <c:showLegendKey val="0"/>
          <c:showVal val="0"/>
          <c:showCatName val="0"/>
          <c:showSerName val="0"/>
          <c:showPercent val="0"/>
          <c:showBubbleSize val="0"/>
        </c:dLbls>
        <c:smooth val="0"/>
        <c:axId val="1396448880"/>
        <c:axId val="817892944"/>
      </c:lineChart>
      <c:dateAx>
        <c:axId val="1396448880"/>
        <c:scaling>
          <c:orientation val="minMax"/>
          <c:min val="43466"/>
        </c:scaling>
        <c:delete val="0"/>
        <c:axPos val="b"/>
        <c:numFmt formatCode="[$-409]mmm\-yy;@"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Times New Roman" panose="02020603050405020304" pitchFamily="18" charset="0"/>
              </a:defRPr>
            </a:pPr>
            <a:endParaRPr lang="en-US"/>
          </a:p>
        </c:txPr>
        <c:crossAx val="817892944"/>
        <c:crosses val="autoZero"/>
        <c:auto val="1"/>
        <c:lblOffset val="100"/>
        <c:baseTimeUnit val="months"/>
        <c:majorUnit val="6"/>
        <c:majorTimeUnit val="months"/>
      </c:dateAx>
      <c:valAx>
        <c:axId val="817892944"/>
        <c:scaling>
          <c:orientation val="minMax"/>
          <c:min val="100"/>
        </c:scaling>
        <c:delete val="0"/>
        <c:axPos val="l"/>
        <c:majorGridlines>
          <c:spPr>
            <a:ln w="9525" cap="flat" cmpd="sng" algn="ctr">
              <a:noFill/>
              <a:round/>
            </a:ln>
            <a:effectLst/>
          </c:spPr>
        </c:majorGridlines>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396448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600" b="1" dirty="0"/>
              <a:t>Wage of</a:t>
            </a:r>
            <a:r>
              <a:rPr lang="en-US" sz="3600" b="1" baseline="0" dirty="0"/>
              <a:t> Farm Hired Labor, $ per hour</a:t>
            </a:r>
            <a:endParaRPr lang="en-US" sz="3600" b="1" dirty="0"/>
          </a:p>
        </c:rich>
      </c:tx>
      <c:overlay val="0"/>
      <c:spPr>
        <a:noFill/>
        <a:ln>
          <a:noFill/>
        </a:ln>
        <a:effectLst/>
      </c:spPr>
      <c:txPr>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Mountain I (Idaho &amp; Montana)</c:v>
                </c:pt>
              </c:strCache>
            </c:strRef>
          </c:tx>
          <c:spPr>
            <a:ln w="69850" cap="rnd">
              <a:solidFill>
                <a:schemeClr val="bg2">
                  <a:lumMod val="50000"/>
                </a:schemeClr>
              </a:solidFill>
              <a:round/>
            </a:ln>
            <a:effectLst/>
          </c:spPr>
          <c:marker>
            <c:symbol val="none"/>
          </c:marker>
          <c:dPt>
            <c:idx val="135"/>
            <c:marker>
              <c:symbol val="none"/>
            </c:marker>
            <c:bubble3D val="0"/>
            <c:spPr>
              <a:ln w="41275" cap="rnd">
                <a:solidFill>
                  <a:schemeClr val="bg2">
                    <a:lumMod val="50000"/>
                  </a:schemeClr>
                </a:solidFill>
                <a:prstDash val="sysDot"/>
                <a:round/>
              </a:ln>
              <a:effectLst/>
            </c:spPr>
            <c:extLst>
              <c:ext xmlns:c16="http://schemas.microsoft.com/office/drawing/2014/chart" uri="{C3380CC4-5D6E-409C-BE32-E72D297353CC}">
                <c16:uniqueId val="{00000000-B64E-482C-9020-AD3F95CB5EDA}"/>
              </c:ext>
            </c:extLst>
          </c:dPt>
          <c:dPt>
            <c:idx val="136"/>
            <c:marker>
              <c:symbol val="none"/>
            </c:marker>
            <c:bubble3D val="0"/>
            <c:spPr>
              <a:ln w="41275" cap="rnd">
                <a:solidFill>
                  <a:schemeClr val="bg2">
                    <a:lumMod val="50000"/>
                  </a:schemeClr>
                </a:solidFill>
                <a:prstDash val="sysDot"/>
                <a:round/>
              </a:ln>
              <a:effectLst/>
            </c:spPr>
            <c:extLst>
              <c:ext xmlns:c16="http://schemas.microsoft.com/office/drawing/2014/chart" uri="{C3380CC4-5D6E-409C-BE32-E72D297353CC}">
                <c16:uniqueId val="{00000001-B64E-482C-9020-AD3F95CB5EDA}"/>
              </c:ext>
            </c:extLst>
          </c:dPt>
          <c:dPt>
            <c:idx val="137"/>
            <c:marker>
              <c:symbol val="none"/>
            </c:marker>
            <c:bubble3D val="0"/>
            <c:spPr>
              <a:ln w="41275" cap="rnd">
                <a:solidFill>
                  <a:schemeClr val="bg2">
                    <a:lumMod val="50000"/>
                  </a:schemeClr>
                </a:solidFill>
                <a:prstDash val="sysDot"/>
                <a:round/>
              </a:ln>
              <a:effectLst/>
            </c:spPr>
            <c:extLst>
              <c:ext xmlns:c16="http://schemas.microsoft.com/office/drawing/2014/chart" uri="{C3380CC4-5D6E-409C-BE32-E72D297353CC}">
                <c16:uniqueId val="{00000002-B64E-482C-9020-AD3F95CB5EDA}"/>
              </c:ext>
            </c:extLst>
          </c:dPt>
          <c:cat>
            <c:numRef>
              <c:f>Sheet1!$A$2:$A$139</c:f>
              <c:numCache>
                <c:formatCode>m/d/yyyy</c:formatCode>
                <c:ptCount val="138"/>
                <c:pt idx="0">
                  <c:v>32509</c:v>
                </c:pt>
                <c:pt idx="1">
                  <c:v>32599</c:v>
                </c:pt>
                <c:pt idx="2">
                  <c:v>32690</c:v>
                </c:pt>
                <c:pt idx="3">
                  <c:v>32782</c:v>
                </c:pt>
                <c:pt idx="4">
                  <c:v>32874</c:v>
                </c:pt>
                <c:pt idx="5">
                  <c:v>32964</c:v>
                </c:pt>
                <c:pt idx="6">
                  <c:v>33055</c:v>
                </c:pt>
                <c:pt idx="7">
                  <c:v>33147</c:v>
                </c:pt>
                <c:pt idx="8">
                  <c:v>33239</c:v>
                </c:pt>
                <c:pt idx="9">
                  <c:v>33329</c:v>
                </c:pt>
                <c:pt idx="10">
                  <c:v>33420</c:v>
                </c:pt>
                <c:pt idx="11">
                  <c:v>33512</c:v>
                </c:pt>
                <c:pt idx="12">
                  <c:v>33604</c:v>
                </c:pt>
                <c:pt idx="13">
                  <c:v>33695</c:v>
                </c:pt>
                <c:pt idx="14">
                  <c:v>33786</c:v>
                </c:pt>
                <c:pt idx="15">
                  <c:v>33878</c:v>
                </c:pt>
                <c:pt idx="16">
                  <c:v>33970</c:v>
                </c:pt>
                <c:pt idx="17">
                  <c:v>34060</c:v>
                </c:pt>
                <c:pt idx="18">
                  <c:v>34151</c:v>
                </c:pt>
                <c:pt idx="19">
                  <c:v>34243</c:v>
                </c:pt>
                <c:pt idx="20">
                  <c:v>34335</c:v>
                </c:pt>
                <c:pt idx="21">
                  <c:v>34425</c:v>
                </c:pt>
                <c:pt idx="22">
                  <c:v>34516</c:v>
                </c:pt>
                <c:pt idx="23">
                  <c:v>34608</c:v>
                </c:pt>
                <c:pt idx="24">
                  <c:v>34700</c:v>
                </c:pt>
                <c:pt idx="25">
                  <c:v>34790</c:v>
                </c:pt>
                <c:pt idx="26">
                  <c:v>34881</c:v>
                </c:pt>
                <c:pt idx="27">
                  <c:v>34973</c:v>
                </c:pt>
                <c:pt idx="28">
                  <c:v>35065</c:v>
                </c:pt>
                <c:pt idx="29">
                  <c:v>35156</c:v>
                </c:pt>
                <c:pt idx="30">
                  <c:v>35247</c:v>
                </c:pt>
                <c:pt idx="31">
                  <c:v>35339</c:v>
                </c:pt>
                <c:pt idx="32">
                  <c:v>35431</c:v>
                </c:pt>
                <c:pt idx="33">
                  <c:v>35521</c:v>
                </c:pt>
                <c:pt idx="34">
                  <c:v>35612</c:v>
                </c:pt>
                <c:pt idx="35">
                  <c:v>35704</c:v>
                </c:pt>
                <c:pt idx="36">
                  <c:v>35796</c:v>
                </c:pt>
                <c:pt idx="37">
                  <c:v>35886</c:v>
                </c:pt>
                <c:pt idx="38">
                  <c:v>35977</c:v>
                </c:pt>
                <c:pt idx="39">
                  <c:v>36069</c:v>
                </c:pt>
                <c:pt idx="40">
                  <c:v>36161</c:v>
                </c:pt>
                <c:pt idx="41">
                  <c:v>36251</c:v>
                </c:pt>
                <c:pt idx="42">
                  <c:v>36342</c:v>
                </c:pt>
                <c:pt idx="43">
                  <c:v>36434</c:v>
                </c:pt>
                <c:pt idx="44">
                  <c:v>36526</c:v>
                </c:pt>
                <c:pt idx="45">
                  <c:v>36617</c:v>
                </c:pt>
                <c:pt idx="46">
                  <c:v>36708</c:v>
                </c:pt>
                <c:pt idx="47">
                  <c:v>36800</c:v>
                </c:pt>
                <c:pt idx="48">
                  <c:v>36892</c:v>
                </c:pt>
                <c:pt idx="49">
                  <c:v>36982</c:v>
                </c:pt>
                <c:pt idx="50">
                  <c:v>37073</c:v>
                </c:pt>
                <c:pt idx="51">
                  <c:v>37165</c:v>
                </c:pt>
                <c:pt idx="52">
                  <c:v>37257</c:v>
                </c:pt>
                <c:pt idx="53">
                  <c:v>37347</c:v>
                </c:pt>
                <c:pt idx="54">
                  <c:v>37438</c:v>
                </c:pt>
                <c:pt idx="55">
                  <c:v>37530</c:v>
                </c:pt>
                <c:pt idx="56">
                  <c:v>37622</c:v>
                </c:pt>
                <c:pt idx="57">
                  <c:v>37712</c:v>
                </c:pt>
                <c:pt idx="58">
                  <c:v>37803</c:v>
                </c:pt>
                <c:pt idx="59">
                  <c:v>37895</c:v>
                </c:pt>
                <c:pt idx="60">
                  <c:v>37987</c:v>
                </c:pt>
                <c:pt idx="61">
                  <c:v>38078</c:v>
                </c:pt>
                <c:pt idx="62">
                  <c:v>38169</c:v>
                </c:pt>
                <c:pt idx="63">
                  <c:v>38261</c:v>
                </c:pt>
                <c:pt idx="64">
                  <c:v>38353</c:v>
                </c:pt>
                <c:pt idx="65">
                  <c:v>38443</c:v>
                </c:pt>
                <c:pt idx="66">
                  <c:v>38534</c:v>
                </c:pt>
                <c:pt idx="67">
                  <c:v>38626</c:v>
                </c:pt>
                <c:pt idx="68">
                  <c:v>38718</c:v>
                </c:pt>
                <c:pt idx="69">
                  <c:v>38808</c:v>
                </c:pt>
                <c:pt idx="70">
                  <c:v>38899</c:v>
                </c:pt>
                <c:pt idx="71">
                  <c:v>38991</c:v>
                </c:pt>
                <c:pt idx="72">
                  <c:v>39173</c:v>
                </c:pt>
                <c:pt idx="73">
                  <c:v>39264</c:v>
                </c:pt>
                <c:pt idx="74">
                  <c:v>39356</c:v>
                </c:pt>
                <c:pt idx="75">
                  <c:v>39448</c:v>
                </c:pt>
                <c:pt idx="76">
                  <c:v>39539</c:v>
                </c:pt>
                <c:pt idx="77">
                  <c:v>39630</c:v>
                </c:pt>
                <c:pt idx="78">
                  <c:v>39722</c:v>
                </c:pt>
                <c:pt idx="79">
                  <c:v>39814</c:v>
                </c:pt>
                <c:pt idx="80">
                  <c:v>39904</c:v>
                </c:pt>
                <c:pt idx="81">
                  <c:v>39995</c:v>
                </c:pt>
                <c:pt idx="82">
                  <c:v>40087</c:v>
                </c:pt>
                <c:pt idx="83">
                  <c:v>40179</c:v>
                </c:pt>
                <c:pt idx="84">
                  <c:v>40269</c:v>
                </c:pt>
                <c:pt idx="85">
                  <c:v>40360</c:v>
                </c:pt>
                <c:pt idx="86">
                  <c:v>40452</c:v>
                </c:pt>
                <c:pt idx="87">
                  <c:v>40544</c:v>
                </c:pt>
                <c:pt idx="88">
                  <c:v>40725</c:v>
                </c:pt>
                <c:pt idx="89">
                  <c:v>40817</c:v>
                </c:pt>
                <c:pt idx="90">
                  <c:v>40909</c:v>
                </c:pt>
                <c:pt idx="91">
                  <c:v>41000</c:v>
                </c:pt>
                <c:pt idx="92">
                  <c:v>41091</c:v>
                </c:pt>
                <c:pt idx="93">
                  <c:v>41183</c:v>
                </c:pt>
                <c:pt idx="94">
                  <c:v>41275</c:v>
                </c:pt>
                <c:pt idx="95">
                  <c:v>41365</c:v>
                </c:pt>
                <c:pt idx="96">
                  <c:v>41456</c:v>
                </c:pt>
                <c:pt idx="97">
                  <c:v>41548</c:v>
                </c:pt>
                <c:pt idx="98">
                  <c:v>41640</c:v>
                </c:pt>
                <c:pt idx="99">
                  <c:v>41730</c:v>
                </c:pt>
                <c:pt idx="100">
                  <c:v>41821</c:v>
                </c:pt>
                <c:pt idx="101">
                  <c:v>41913</c:v>
                </c:pt>
                <c:pt idx="102">
                  <c:v>42005</c:v>
                </c:pt>
                <c:pt idx="103">
                  <c:v>42095</c:v>
                </c:pt>
                <c:pt idx="104">
                  <c:v>42186</c:v>
                </c:pt>
                <c:pt idx="105">
                  <c:v>42278</c:v>
                </c:pt>
                <c:pt idx="106">
                  <c:v>42370</c:v>
                </c:pt>
                <c:pt idx="107">
                  <c:v>42461</c:v>
                </c:pt>
                <c:pt idx="108">
                  <c:v>42552</c:v>
                </c:pt>
                <c:pt idx="109">
                  <c:v>42644</c:v>
                </c:pt>
                <c:pt idx="110">
                  <c:v>42736</c:v>
                </c:pt>
                <c:pt idx="111">
                  <c:v>42826</c:v>
                </c:pt>
                <c:pt idx="112">
                  <c:v>42917</c:v>
                </c:pt>
                <c:pt idx="113">
                  <c:v>43009</c:v>
                </c:pt>
                <c:pt idx="114">
                  <c:v>43101</c:v>
                </c:pt>
                <c:pt idx="115">
                  <c:v>43191</c:v>
                </c:pt>
                <c:pt idx="116">
                  <c:v>43282</c:v>
                </c:pt>
                <c:pt idx="117">
                  <c:v>43374</c:v>
                </c:pt>
                <c:pt idx="118">
                  <c:v>43466</c:v>
                </c:pt>
                <c:pt idx="119">
                  <c:v>43556</c:v>
                </c:pt>
                <c:pt idx="120">
                  <c:v>43647</c:v>
                </c:pt>
                <c:pt idx="121">
                  <c:v>43739</c:v>
                </c:pt>
                <c:pt idx="122">
                  <c:v>43831</c:v>
                </c:pt>
                <c:pt idx="123">
                  <c:v>43922</c:v>
                </c:pt>
                <c:pt idx="124">
                  <c:v>44013</c:v>
                </c:pt>
                <c:pt idx="125">
                  <c:v>44105</c:v>
                </c:pt>
                <c:pt idx="126">
                  <c:v>44197</c:v>
                </c:pt>
                <c:pt idx="127">
                  <c:v>44287</c:v>
                </c:pt>
                <c:pt idx="128">
                  <c:v>44378</c:v>
                </c:pt>
                <c:pt idx="129">
                  <c:v>44470</c:v>
                </c:pt>
                <c:pt idx="130">
                  <c:v>44562</c:v>
                </c:pt>
                <c:pt idx="131">
                  <c:v>44652</c:v>
                </c:pt>
                <c:pt idx="132">
                  <c:v>44743</c:v>
                </c:pt>
                <c:pt idx="133">
                  <c:v>44835</c:v>
                </c:pt>
                <c:pt idx="134">
                  <c:v>44927</c:v>
                </c:pt>
                <c:pt idx="135">
                  <c:v>45017</c:v>
                </c:pt>
                <c:pt idx="136">
                  <c:v>45108</c:v>
                </c:pt>
                <c:pt idx="137">
                  <c:v>45200</c:v>
                </c:pt>
              </c:numCache>
            </c:numRef>
          </c:cat>
          <c:val>
            <c:numRef>
              <c:f>Sheet1!$B$2:$B$139</c:f>
              <c:numCache>
                <c:formatCode>General</c:formatCode>
                <c:ptCount val="138"/>
                <c:pt idx="0">
                  <c:v>4.87</c:v>
                </c:pt>
                <c:pt idx="1">
                  <c:v>4.3499999999999996</c:v>
                </c:pt>
                <c:pt idx="2">
                  <c:v>4.6900000000000004</c:v>
                </c:pt>
                <c:pt idx="3">
                  <c:v>4.71</c:v>
                </c:pt>
                <c:pt idx="4">
                  <c:v>4.91</c:v>
                </c:pt>
                <c:pt idx="5">
                  <c:v>4.84</c:v>
                </c:pt>
                <c:pt idx="6">
                  <c:v>4.67</c:v>
                </c:pt>
                <c:pt idx="7">
                  <c:v>4.96</c:v>
                </c:pt>
                <c:pt idx="8">
                  <c:v>5.38</c:v>
                </c:pt>
                <c:pt idx="9">
                  <c:v>5.1100000000000003</c:v>
                </c:pt>
                <c:pt idx="10">
                  <c:v>5.04</c:v>
                </c:pt>
                <c:pt idx="11">
                  <c:v>5.09</c:v>
                </c:pt>
                <c:pt idx="12">
                  <c:v>5.92</c:v>
                </c:pt>
                <c:pt idx="13">
                  <c:v>5.27</c:v>
                </c:pt>
                <c:pt idx="14">
                  <c:v>5.22</c:v>
                </c:pt>
                <c:pt idx="15">
                  <c:v>5.38</c:v>
                </c:pt>
                <c:pt idx="16">
                  <c:v>6.46</c:v>
                </c:pt>
                <c:pt idx="17">
                  <c:v>5.76</c:v>
                </c:pt>
                <c:pt idx="18">
                  <c:v>5.66</c:v>
                </c:pt>
                <c:pt idx="19">
                  <c:v>5.6</c:v>
                </c:pt>
                <c:pt idx="20">
                  <c:v>6.39</c:v>
                </c:pt>
                <c:pt idx="21">
                  <c:v>5.63</c:v>
                </c:pt>
                <c:pt idx="22">
                  <c:v>5.61</c:v>
                </c:pt>
                <c:pt idx="23">
                  <c:v>5.76</c:v>
                </c:pt>
                <c:pt idx="24">
                  <c:v>6.99</c:v>
                </c:pt>
                <c:pt idx="25">
                  <c:v>5.71</c:v>
                </c:pt>
                <c:pt idx="26">
                  <c:v>5.87</c:v>
                </c:pt>
                <c:pt idx="27">
                  <c:v>5.78</c:v>
                </c:pt>
                <c:pt idx="28">
                  <c:v>6.61</c:v>
                </c:pt>
                <c:pt idx="29">
                  <c:v>5.78</c:v>
                </c:pt>
                <c:pt idx="30">
                  <c:v>5.94</c:v>
                </c:pt>
                <c:pt idx="31">
                  <c:v>6.57</c:v>
                </c:pt>
                <c:pt idx="32">
                  <c:v>6.91</c:v>
                </c:pt>
                <c:pt idx="33">
                  <c:v>5.94</c:v>
                </c:pt>
                <c:pt idx="34">
                  <c:v>6.19</c:v>
                </c:pt>
                <c:pt idx="35">
                  <c:v>6.65</c:v>
                </c:pt>
                <c:pt idx="36">
                  <c:v>7.26</c:v>
                </c:pt>
                <c:pt idx="37">
                  <c:v>6.46</c:v>
                </c:pt>
                <c:pt idx="38">
                  <c:v>6.3</c:v>
                </c:pt>
                <c:pt idx="39">
                  <c:v>7.03</c:v>
                </c:pt>
                <c:pt idx="40">
                  <c:v>7.8</c:v>
                </c:pt>
                <c:pt idx="41">
                  <c:v>6.71</c:v>
                </c:pt>
                <c:pt idx="42">
                  <c:v>6.61</c:v>
                </c:pt>
                <c:pt idx="43">
                  <c:v>7.36</c:v>
                </c:pt>
                <c:pt idx="44">
                  <c:v>8.15</c:v>
                </c:pt>
                <c:pt idx="45">
                  <c:v>7.01</c:v>
                </c:pt>
                <c:pt idx="46">
                  <c:v>7.32</c:v>
                </c:pt>
                <c:pt idx="47">
                  <c:v>7.8</c:v>
                </c:pt>
                <c:pt idx="48">
                  <c:v>8.6300000000000008</c:v>
                </c:pt>
                <c:pt idx="49">
                  <c:v>7.48</c:v>
                </c:pt>
                <c:pt idx="50">
                  <c:v>7.61</c:v>
                </c:pt>
                <c:pt idx="51">
                  <c:v>7.72</c:v>
                </c:pt>
                <c:pt idx="52">
                  <c:v>8.34</c:v>
                </c:pt>
                <c:pt idx="53">
                  <c:v>8</c:v>
                </c:pt>
                <c:pt idx="54">
                  <c:v>7.62</c:v>
                </c:pt>
                <c:pt idx="55">
                  <c:v>8.1300000000000008</c:v>
                </c:pt>
                <c:pt idx="56">
                  <c:v>8.5299999999999994</c:v>
                </c:pt>
                <c:pt idx="57">
                  <c:v>7.93</c:v>
                </c:pt>
                <c:pt idx="58">
                  <c:v>7.63</c:v>
                </c:pt>
                <c:pt idx="59">
                  <c:v>8.24</c:v>
                </c:pt>
                <c:pt idx="60">
                  <c:v>8.92</c:v>
                </c:pt>
                <c:pt idx="61">
                  <c:v>8.57</c:v>
                </c:pt>
                <c:pt idx="62">
                  <c:v>8.23</c:v>
                </c:pt>
                <c:pt idx="63">
                  <c:v>8.84</c:v>
                </c:pt>
                <c:pt idx="64">
                  <c:v>9.76</c:v>
                </c:pt>
                <c:pt idx="65">
                  <c:v>8.43</c:v>
                </c:pt>
                <c:pt idx="66">
                  <c:v>8.7899999999999991</c:v>
                </c:pt>
                <c:pt idx="67">
                  <c:v>8.91</c:v>
                </c:pt>
                <c:pt idx="68">
                  <c:v>8.99</c:v>
                </c:pt>
                <c:pt idx="69">
                  <c:v>9.2200000000000006</c:v>
                </c:pt>
                <c:pt idx="70">
                  <c:v>9.14</c:v>
                </c:pt>
                <c:pt idx="71">
                  <c:v>9.5500000000000007</c:v>
                </c:pt>
                <c:pt idx="72">
                  <c:v>9.35</c:v>
                </c:pt>
                <c:pt idx="73">
                  <c:v>9.1999999999999993</c:v>
                </c:pt>
                <c:pt idx="74">
                  <c:v>9</c:v>
                </c:pt>
                <c:pt idx="75">
                  <c:v>10.4</c:v>
                </c:pt>
                <c:pt idx="76">
                  <c:v>9.5</c:v>
                </c:pt>
                <c:pt idx="77">
                  <c:v>10</c:v>
                </c:pt>
                <c:pt idx="78">
                  <c:v>10.1</c:v>
                </c:pt>
                <c:pt idx="79">
                  <c:v>11.5</c:v>
                </c:pt>
                <c:pt idx="80">
                  <c:v>10.45</c:v>
                </c:pt>
                <c:pt idx="81">
                  <c:v>10</c:v>
                </c:pt>
                <c:pt idx="82">
                  <c:v>10.050000000000001</c:v>
                </c:pt>
                <c:pt idx="83">
                  <c:v>11.24</c:v>
                </c:pt>
                <c:pt idx="84">
                  <c:v>10.14</c:v>
                </c:pt>
                <c:pt idx="85">
                  <c:v>10.32</c:v>
                </c:pt>
                <c:pt idx="86">
                  <c:v>10.6</c:v>
                </c:pt>
                <c:pt idx="87">
                  <c:v>11.45</c:v>
                </c:pt>
                <c:pt idx="88">
                  <c:v>10.25</c:v>
                </c:pt>
                <c:pt idx="89">
                  <c:v>10.45</c:v>
                </c:pt>
                <c:pt idx="90">
                  <c:v>10.9</c:v>
                </c:pt>
                <c:pt idx="91">
                  <c:v>11.23</c:v>
                </c:pt>
                <c:pt idx="92">
                  <c:v>9.8699999999999992</c:v>
                </c:pt>
                <c:pt idx="93">
                  <c:v>10.17</c:v>
                </c:pt>
                <c:pt idx="94">
                  <c:v>11.28</c:v>
                </c:pt>
                <c:pt idx="95">
                  <c:v>11.26</c:v>
                </c:pt>
                <c:pt idx="96">
                  <c:v>11.09</c:v>
                </c:pt>
                <c:pt idx="97">
                  <c:v>11.13</c:v>
                </c:pt>
                <c:pt idx="98">
                  <c:v>12.29</c:v>
                </c:pt>
                <c:pt idx="99">
                  <c:v>11.68</c:v>
                </c:pt>
                <c:pt idx="100">
                  <c:v>11.74</c:v>
                </c:pt>
                <c:pt idx="101">
                  <c:v>11.66</c:v>
                </c:pt>
                <c:pt idx="102">
                  <c:v>12.41</c:v>
                </c:pt>
                <c:pt idx="103">
                  <c:v>12.37</c:v>
                </c:pt>
                <c:pt idx="104">
                  <c:v>11.93</c:v>
                </c:pt>
                <c:pt idx="105">
                  <c:v>11.98</c:v>
                </c:pt>
                <c:pt idx="106">
                  <c:v>12.32</c:v>
                </c:pt>
                <c:pt idx="107">
                  <c:v>12.19</c:v>
                </c:pt>
                <c:pt idx="108">
                  <c:v>12.16</c:v>
                </c:pt>
                <c:pt idx="109">
                  <c:v>12.12</c:v>
                </c:pt>
                <c:pt idx="110">
                  <c:v>13.75</c:v>
                </c:pt>
                <c:pt idx="111">
                  <c:v>12.74</c:v>
                </c:pt>
                <c:pt idx="112">
                  <c:v>11.74</c:v>
                </c:pt>
                <c:pt idx="113">
                  <c:v>12</c:v>
                </c:pt>
                <c:pt idx="114">
                  <c:v>14.54</c:v>
                </c:pt>
                <c:pt idx="115">
                  <c:v>13.84</c:v>
                </c:pt>
                <c:pt idx="116">
                  <c:v>14.34</c:v>
                </c:pt>
                <c:pt idx="117">
                  <c:v>13.95</c:v>
                </c:pt>
                <c:pt idx="118">
                  <c:v>15.24</c:v>
                </c:pt>
                <c:pt idx="119">
                  <c:v>14.74</c:v>
                </c:pt>
                <c:pt idx="120">
                  <c:v>14.17</c:v>
                </c:pt>
                <c:pt idx="121">
                  <c:v>14.07</c:v>
                </c:pt>
                <c:pt idx="122">
                  <c:v>15.4</c:v>
                </c:pt>
                <c:pt idx="123">
                  <c:v>14.83</c:v>
                </c:pt>
                <c:pt idx="124">
                  <c:v>15.1</c:v>
                </c:pt>
                <c:pt idx="125">
                  <c:v>15.48</c:v>
                </c:pt>
                <c:pt idx="126">
                  <c:v>15.75</c:v>
                </c:pt>
                <c:pt idx="127">
                  <c:v>15</c:v>
                </c:pt>
                <c:pt idx="128">
                  <c:v>15.1</c:v>
                </c:pt>
                <c:pt idx="129">
                  <c:v>15.74</c:v>
                </c:pt>
                <c:pt idx="130">
                  <c:v>16.809999999999999</c:v>
                </c:pt>
                <c:pt idx="131">
                  <c:v>16.350000000000001</c:v>
                </c:pt>
                <c:pt idx="132">
                  <c:v>16.27</c:v>
                </c:pt>
                <c:pt idx="133">
                  <c:v>16.46</c:v>
                </c:pt>
                <c:pt idx="134">
                  <c:v>18.73</c:v>
                </c:pt>
                <c:pt idx="135">
                  <c:v>17.670000000000002</c:v>
                </c:pt>
                <c:pt idx="136">
                  <c:v>16.940000000000001</c:v>
                </c:pt>
                <c:pt idx="137">
                  <c:v>16.77</c:v>
                </c:pt>
              </c:numCache>
            </c:numRef>
          </c:val>
          <c:smooth val="0"/>
          <c:extLst>
            <c:ext xmlns:c16="http://schemas.microsoft.com/office/drawing/2014/chart" uri="{C3380CC4-5D6E-409C-BE32-E72D297353CC}">
              <c16:uniqueId val="{00000000-7F6D-4CCE-A73D-ED171A8752F0}"/>
            </c:ext>
          </c:extLst>
        </c:ser>
        <c:ser>
          <c:idx val="1"/>
          <c:order val="1"/>
          <c:tx>
            <c:strRef>
              <c:f>Sheet1!$C$1</c:f>
              <c:strCache>
                <c:ptCount val="1"/>
                <c:pt idx="0">
                  <c:v>US (48 States)</c:v>
                </c:pt>
              </c:strCache>
            </c:strRef>
          </c:tx>
          <c:spPr>
            <a:ln w="69850" cap="rnd">
              <a:solidFill>
                <a:schemeClr val="tx1"/>
              </a:solidFill>
              <a:round/>
            </a:ln>
            <a:effectLst/>
          </c:spPr>
          <c:marker>
            <c:symbol val="none"/>
          </c:marker>
          <c:cat>
            <c:numRef>
              <c:f>Sheet1!$A$2:$A$139</c:f>
              <c:numCache>
                <c:formatCode>m/d/yyyy</c:formatCode>
                <c:ptCount val="138"/>
                <c:pt idx="0">
                  <c:v>32509</c:v>
                </c:pt>
                <c:pt idx="1">
                  <c:v>32599</c:v>
                </c:pt>
                <c:pt idx="2">
                  <c:v>32690</c:v>
                </c:pt>
                <c:pt idx="3">
                  <c:v>32782</c:v>
                </c:pt>
                <c:pt idx="4">
                  <c:v>32874</c:v>
                </c:pt>
                <c:pt idx="5">
                  <c:v>32964</c:v>
                </c:pt>
                <c:pt idx="6">
                  <c:v>33055</c:v>
                </c:pt>
                <c:pt idx="7">
                  <c:v>33147</c:v>
                </c:pt>
                <c:pt idx="8">
                  <c:v>33239</c:v>
                </c:pt>
                <c:pt idx="9">
                  <c:v>33329</c:v>
                </c:pt>
                <c:pt idx="10">
                  <c:v>33420</c:v>
                </c:pt>
                <c:pt idx="11">
                  <c:v>33512</c:v>
                </c:pt>
                <c:pt idx="12">
                  <c:v>33604</c:v>
                </c:pt>
                <c:pt idx="13">
                  <c:v>33695</c:v>
                </c:pt>
                <c:pt idx="14">
                  <c:v>33786</c:v>
                </c:pt>
                <c:pt idx="15">
                  <c:v>33878</c:v>
                </c:pt>
                <c:pt idx="16">
                  <c:v>33970</c:v>
                </c:pt>
                <c:pt idx="17">
                  <c:v>34060</c:v>
                </c:pt>
                <c:pt idx="18">
                  <c:v>34151</c:v>
                </c:pt>
                <c:pt idx="19">
                  <c:v>34243</c:v>
                </c:pt>
                <c:pt idx="20">
                  <c:v>34335</c:v>
                </c:pt>
                <c:pt idx="21">
                  <c:v>34425</c:v>
                </c:pt>
                <c:pt idx="22">
                  <c:v>34516</c:v>
                </c:pt>
                <c:pt idx="23">
                  <c:v>34608</c:v>
                </c:pt>
                <c:pt idx="24">
                  <c:v>34700</c:v>
                </c:pt>
                <c:pt idx="25">
                  <c:v>34790</c:v>
                </c:pt>
                <c:pt idx="26">
                  <c:v>34881</c:v>
                </c:pt>
                <c:pt idx="27">
                  <c:v>34973</c:v>
                </c:pt>
                <c:pt idx="28">
                  <c:v>35065</c:v>
                </c:pt>
                <c:pt idx="29">
                  <c:v>35156</c:v>
                </c:pt>
                <c:pt idx="30">
                  <c:v>35247</c:v>
                </c:pt>
                <c:pt idx="31">
                  <c:v>35339</c:v>
                </c:pt>
                <c:pt idx="32">
                  <c:v>35431</c:v>
                </c:pt>
                <c:pt idx="33">
                  <c:v>35521</c:v>
                </c:pt>
                <c:pt idx="34">
                  <c:v>35612</c:v>
                </c:pt>
                <c:pt idx="35">
                  <c:v>35704</c:v>
                </c:pt>
                <c:pt idx="36">
                  <c:v>35796</c:v>
                </c:pt>
                <c:pt idx="37">
                  <c:v>35886</c:v>
                </c:pt>
                <c:pt idx="38">
                  <c:v>35977</c:v>
                </c:pt>
                <c:pt idx="39">
                  <c:v>36069</c:v>
                </c:pt>
                <c:pt idx="40">
                  <c:v>36161</c:v>
                </c:pt>
                <c:pt idx="41">
                  <c:v>36251</c:v>
                </c:pt>
                <c:pt idx="42">
                  <c:v>36342</c:v>
                </c:pt>
                <c:pt idx="43">
                  <c:v>36434</c:v>
                </c:pt>
                <c:pt idx="44">
                  <c:v>36526</c:v>
                </c:pt>
                <c:pt idx="45">
                  <c:v>36617</c:v>
                </c:pt>
                <c:pt idx="46">
                  <c:v>36708</c:v>
                </c:pt>
                <c:pt idx="47">
                  <c:v>36800</c:v>
                </c:pt>
                <c:pt idx="48">
                  <c:v>36892</c:v>
                </c:pt>
                <c:pt idx="49">
                  <c:v>36982</c:v>
                </c:pt>
                <c:pt idx="50">
                  <c:v>37073</c:v>
                </c:pt>
                <c:pt idx="51">
                  <c:v>37165</c:v>
                </c:pt>
                <c:pt idx="52">
                  <c:v>37257</c:v>
                </c:pt>
                <c:pt idx="53">
                  <c:v>37347</c:v>
                </c:pt>
                <c:pt idx="54">
                  <c:v>37438</c:v>
                </c:pt>
                <c:pt idx="55">
                  <c:v>37530</c:v>
                </c:pt>
                <c:pt idx="56">
                  <c:v>37622</c:v>
                </c:pt>
                <c:pt idx="57">
                  <c:v>37712</c:v>
                </c:pt>
                <c:pt idx="58">
                  <c:v>37803</c:v>
                </c:pt>
                <c:pt idx="59">
                  <c:v>37895</c:v>
                </c:pt>
                <c:pt idx="60">
                  <c:v>37987</c:v>
                </c:pt>
                <c:pt idx="61">
                  <c:v>38078</c:v>
                </c:pt>
                <c:pt idx="62">
                  <c:v>38169</c:v>
                </c:pt>
                <c:pt idx="63">
                  <c:v>38261</c:v>
                </c:pt>
                <c:pt idx="64">
                  <c:v>38353</c:v>
                </c:pt>
                <c:pt idx="65">
                  <c:v>38443</c:v>
                </c:pt>
                <c:pt idx="66">
                  <c:v>38534</c:v>
                </c:pt>
                <c:pt idx="67">
                  <c:v>38626</c:v>
                </c:pt>
                <c:pt idx="68">
                  <c:v>38718</c:v>
                </c:pt>
                <c:pt idx="69">
                  <c:v>38808</c:v>
                </c:pt>
                <c:pt idx="70">
                  <c:v>38899</c:v>
                </c:pt>
                <c:pt idx="71">
                  <c:v>38991</c:v>
                </c:pt>
                <c:pt idx="72">
                  <c:v>39173</c:v>
                </c:pt>
                <c:pt idx="73">
                  <c:v>39264</c:v>
                </c:pt>
                <c:pt idx="74">
                  <c:v>39356</c:v>
                </c:pt>
                <c:pt idx="75">
                  <c:v>39448</c:v>
                </c:pt>
                <c:pt idx="76">
                  <c:v>39539</c:v>
                </c:pt>
                <c:pt idx="77">
                  <c:v>39630</c:v>
                </c:pt>
                <c:pt idx="78">
                  <c:v>39722</c:v>
                </c:pt>
                <c:pt idx="79">
                  <c:v>39814</c:v>
                </c:pt>
                <c:pt idx="80">
                  <c:v>39904</c:v>
                </c:pt>
                <c:pt idx="81">
                  <c:v>39995</c:v>
                </c:pt>
                <c:pt idx="82">
                  <c:v>40087</c:v>
                </c:pt>
                <c:pt idx="83">
                  <c:v>40179</c:v>
                </c:pt>
                <c:pt idx="84">
                  <c:v>40269</c:v>
                </c:pt>
                <c:pt idx="85">
                  <c:v>40360</c:v>
                </c:pt>
                <c:pt idx="86">
                  <c:v>40452</c:v>
                </c:pt>
                <c:pt idx="87">
                  <c:v>40544</c:v>
                </c:pt>
                <c:pt idx="88">
                  <c:v>40725</c:v>
                </c:pt>
                <c:pt idx="89">
                  <c:v>40817</c:v>
                </c:pt>
                <c:pt idx="90">
                  <c:v>40909</c:v>
                </c:pt>
                <c:pt idx="91">
                  <c:v>41000</c:v>
                </c:pt>
                <c:pt idx="92">
                  <c:v>41091</c:v>
                </c:pt>
                <c:pt idx="93">
                  <c:v>41183</c:v>
                </c:pt>
                <c:pt idx="94">
                  <c:v>41275</c:v>
                </c:pt>
                <c:pt idx="95">
                  <c:v>41365</c:v>
                </c:pt>
                <c:pt idx="96">
                  <c:v>41456</c:v>
                </c:pt>
                <c:pt idx="97">
                  <c:v>41548</c:v>
                </c:pt>
                <c:pt idx="98">
                  <c:v>41640</c:v>
                </c:pt>
                <c:pt idx="99">
                  <c:v>41730</c:v>
                </c:pt>
                <c:pt idx="100">
                  <c:v>41821</c:v>
                </c:pt>
                <c:pt idx="101">
                  <c:v>41913</c:v>
                </c:pt>
                <c:pt idx="102">
                  <c:v>42005</c:v>
                </c:pt>
                <c:pt idx="103">
                  <c:v>42095</c:v>
                </c:pt>
                <c:pt idx="104">
                  <c:v>42186</c:v>
                </c:pt>
                <c:pt idx="105">
                  <c:v>42278</c:v>
                </c:pt>
                <c:pt idx="106">
                  <c:v>42370</c:v>
                </c:pt>
                <c:pt idx="107">
                  <c:v>42461</c:v>
                </c:pt>
                <c:pt idx="108">
                  <c:v>42552</c:v>
                </c:pt>
                <c:pt idx="109">
                  <c:v>42644</c:v>
                </c:pt>
                <c:pt idx="110">
                  <c:v>42736</c:v>
                </c:pt>
                <c:pt idx="111">
                  <c:v>42826</c:v>
                </c:pt>
                <c:pt idx="112">
                  <c:v>42917</c:v>
                </c:pt>
                <c:pt idx="113">
                  <c:v>43009</c:v>
                </c:pt>
                <c:pt idx="114">
                  <c:v>43101</c:v>
                </c:pt>
                <c:pt idx="115">
                  <c:v>43191</c:v>
                </c:pt>
                <c:pt idx="116">
                  <c:v>43282</c:v>
                </c:pt>
                <c:pt idx="117">
                  <c:v>43374</c:v>
                </c:pt>
                <c:pt idx="118">
                  <c:v>43466</c:v>
                </c:pt>
                <c:pt idx="119">
                  <c:v>43556</c:v>
                </c:pt>
                <c:pt idx="120">
                  <c:v>43647</c:v>
                </c:pt>
                <c:pt idx="121">
                  <c:v>43739</c:v>
                </c:pt>
                <c:pt idx="122">
                  <c:v>43831</c:v>
                </c:pt>
                <c:pt idx="123">
                  <c:v>43922</c:v>
                </c:pt>
                <c:pt idx="124">
                  <c:v>44013</c:v>
                </c:pt>
                <c:pt idx="125">
                  <c:v>44105</c:v>
                </c:pt>
                <c:pt idx="126">
                  <c:v>44197</c:v>
                </c:pt>
                <c:pt idx="127">
                  <c:v>44287</c:v>
                </c:pt>
                <c:pt idx="128">
                  <c:v>44378</c:v>
                </c:pt>
                <c:pt idx="129">
                  <c:v>44470</c:v>
                </c:pt>
                <c:pt idx="130">
                  <c:v>44562</c:v>
                </c:pt>
                <c:pt idx="131">
                  <c:v>44652</c:v>
                </c:pt>
                <c:pt idx="132">
                  <c:v>44743</c:v>
                </c:pt>
                <c:pt idx="133">
                  <c:v>44835</c:v>
                </c:pt>
                <c:pt idx="134">
                  <c:v>44927</c:v>
                </c:pt>
                <c:pt idx="135">
                  <c:v>45017</c:v>
                </c:pt>
                <c:pt idx="136">
                  <c:v>45108</c:v>
                </c:pt>
                <c:pt idx="137">
                  <c:v>45200</c:v>
                </c:pt>
              </c:numCache>
            </c:numRef>
          </c:cat>
          <c:val>
            <c:numRef>
              <c:f>Sheet1!$C$2:$C$139</c:f>
              <c:numCache>
                <c:formatCode>General</c:formatCode>
                <c:ptCount val="138"/>
                <c:pt idx="54">
                  <c:v>8.5500000000000007</c:v>
                </c:pt>
                <c:pt idx="55">
                  <c:v>8.93</c:v>
                </c:pt>
                <c:pt idx="56">
                  <c:v>9.33</c:v>
                </c:pt>
                <c:pt idx="57">
                  <c:v>9.14</c:v>
                </c:pt>
                <c:pt idx="58">
                  <c:v>8.8699999999999992</c:v>
                </c:pt>
                <c:pt idx="59">
                  <c:v>9.0299999999999994</c:v>
                </c:pt>
                <c:pt idx="60">
                  <c:v>9.3800000000000008</c:v>
                </c:pt>
                <c:pt idx="61">
                  <c:v>9.2100000000000009</c:v>
                </c:pt>
                <c:pt idx="62">
                  <c:v>9.0299999999999994</c:v>
                </c:pt>
                <c:pt idx="63">
                  <c:v>9.2899999999999991</c:v>
                </c:pt>
                <c:pt idx="64">
                  <c:v>9.7899999999999991</c:v>
                </c:pt>
                <c:pt idx="65">
                  <c:v>9.32</c:v>
                </c:pt>
                <c:pt idx="66">
                  <c:v>9.3699999999999992</c:v>
                </c:pt>
                <c:pt idx="67">
                  <c:v>9.6</c:v>
                </c:pt>
                <c:pt idx="68">
                  <c:v>10.09</c:v>
                </c:pt>
                <c:pt idx="69">
                  <c:v>9.77</c:v>
                </c:pt>
                <c:pt idx="70">
                  <c:v>9.7200000000000006</c:v>
                </c:pt>
                <c:pt idx="71">
                  <c:v>9.93</c:v>
                </c:pt>
                <c:pt idx="72">
                  <c:v>10.15</c:v>
                </c:pt>
                <c:pt idx="73">
                  <c:v>10.02</c:v>
                </c:pt>
                <c:pt idx="74">
                  <c:v>10.31</c:v>
                </c:pt>
                <c:pt idx="75">
                  <c:v>10.74</c:v>
                </c:pt>
                <c:pt idx="76">
                  <c:v>10.58</c:v>
                </c:pt>
                <c:pt idx="77">
                  <c:v>10.32</c:v>
                </c:pt>
                <c:pt idx="78">
                  <c:v>10.68</c:v>
                </c:pt>
                <c:pt idx="79">
                  <c:v>10.91</c:v>
                </c:pt>
                <c:pt idx="80">
                  <c:v>10.81</c:v>
                </c:pt>
                <c:pt idx="81">
                  <c:v>10.62</c:v>
                </c:pt>
                <c:pt idx="82">
                  <c:v>10.9</c:v>
                </c:pt>
                <c:pt idx="83">
                  <c:v>11.03</c:v>
                </c:pt>
                <c:pt idx="84">
                  <c:v>10.8</c:v>
                </c:pt>
                <c:pt idx="85">
                  <c:v>10.79</c:v>
                </c:pt>
                <c:pt idx="86">
                  <c:v>11.11</c:v>
                </c:pt>
                <c:pt idx="87">
                  <c:v>11.26</c:v>
                </c:pt>
                <c:pt idx="88">
                  <c:v>10.87</c:v>
                </c:pt>
                <c:pt idx="89">
                  <c:v>11.12</c:v>
                </c:pt>
                <c:pt idx="90">
                  <c:v>11.48</c:v>
                </c:pt>
                <c:pt idx="91">
                  <c:v>11.37</c:v>
                </c:pt>
                <c:pt idx="92">
                  <c:v>11.34</c:v>
                </c:pt>
                <c:pt idx="93">
                  <c:v>11.74</c:v>
                </c:pt>
                <c:pt idx="94">
                  <c:v>11.99</c:v>
                </c:pt>
                <c:pt idx="95">
                  <c:v>11.87</c:v>
                </c:pt>
                <c:pt idx="96">
                  <c:v>11.65</c:v>
                </c:pt>
                <c:pt idx="97">
                  <c:v>11.93</c:v>
                </c:pt>
                <c:pt idx="98">
                  <c:v>12.18</c:v>
                </c:pt>
                <c:pt idx="99">
                  <c:v>11.97</c:v>
                </c:pt>
                <c:pt idx="100">
                  <c:v>11.95</c:v>
                </c:pt>
                <c:pt idx="101">
                  <c:v>12.09</c:v>
                </c:pt>
                <c:pt idx="102">
                  <c:v>12.51</c:v>
                </c:pt>
                <c:pt idx="103">
                  <c:v>12.25</c:v>
                </c:pt>
                <c:pt idx="104">
                  <c:v>12.46</c:v>
                </c:pt>
                <c:pt idx="105">
                  <c:v>12.81</c:v>
                </c:pt>
                <c:pt idx="106">
                  <c:v>12.8</c:v>
                </c:pt>
                <c:pt idx="107">
                  <c:v>12.74</c:v>
                </c:pt>
                <c:pt idx="108">
                  <c:v>13.02</c:v>
                </c:pt>
                <c:pt idx="109">
                  <c:v>13.23</c:v>
                </c:pt>
                <c:pt idx="110">
                  <c:v>13.4</c:v>
                </c:pt>
                <c:pt idx="111">
                  <c:v>13.2</c:v>
                </c:pt>
                <c:pt idx="112">
                  <c:v>13.22</c:v>
                </c:pt>
                <c:pt idx="113">
                  <c:v>13.41</c:v>
                </c:pt>
                <c:pt idx="114">
                  <c:v>14.05</c:v>
                </c:pt>
                <c:pt idx="115">
                  <c:v>13.69</c:v>
                </c:pt>
                <c:pt idx="116">
                  <c:v>14.27</c:v>
                </c:pt>
                <c:pt idx="117">
                  <c:v>14.45</c:v>
                </c:pt>
                <c:pt idx="118">
                  <c:v>14.94</c:v>
                </c:pt>
                <c:pt idx="119">
                  <c:v>14.7</c:v>
                </c:pt>
                <c:pt idx="120">
                  <c:v>14.9</c:v>
                </c:pt>
                <c:pt idx="121">
                  <c:v>15.01</c:v>
                </c:pt>
                <c:pt idx="122">
                  <c:v>15.27</c:v>
                </c:pt>
                <c:pt idx="123">
                  <c:v>15.06</c:v>
                </c:pt>
                <c:pt idx="124">
                  <c:v>15.61</c:v>
                </c:pt>
                <c:pt idx="125">
                  <c:v>15.86</c:v>
                </c:pt>
                <c:pt idx="126">
                  <c:v>16.2</c:v>
                </c:pt>
                <c:pt idx="127">
                  <c:v>15.95</c:v>
                </c:pt>
                <c:pt idx="128">
                  <c:v>16.579999999999998</c:v>
                </c:pt>
                <c:pt idx="129">
                  <c:v>16.57</c:v>
                </c:pt>
                <c:pt idx="130">
                  <c:v>17.62</c:v>
                </c:pt>
                <c:pt idx="131">
                  <c:v>17.22</c:v>
                </c:pt>
                <c:pt idx="132">
                  <c:v>17.62</c:v>
                </c:pt>
                <c:pt idx="133">
                  <c:v>17.71</c:v>
                </c:pt>
                <c:pt idx="134">
                  <c:v>18.53</c:v>
                </c:pt>
                <c:pt idx="135">
                  <c:v>18.07</c:v>
                </c:pt>
                <c:pt idx="136">
                  <c:v>18.59</c:v>
                </c:pt>
                <c:pt idx="137">
                  <c:v>18.79</c:v>
                </c:pt>
              </c:numCache>
            </c:numRef>
          </c:val>
          <c:smooth val="0"/>
          <c:extLst>
            <c:ext xmlns:c16="http://schemas.microsoft.com/office/drawing/2014/chart" uri="{C3380CC4-5D6E-409C-BE32-E72D297353CC}">
              <c16:uniqueId val="{00000001-7F6D-4CCE-A73D-ED171A8752F0}"/>
            </c:ext>
          </c:extLst>
        </c:ser>
        <c:ser>
          <c:idx val="2"/>
          <c:order val="2"/>
          <c:tx>
            <c:strRef>
              <c:f>Sheet1!$D$1</c:f>
              <c:strCache>
                <c:ptCount val="1"/>
                <c:pt idx="0">
                  <c:v>Column1</c:v>
                </c:pt>
              </c:strCache>
            </c:strRef>
          </c:tx>
          <c:spPr>
            <a:ln w="28575" cap="rnd">
              <a:solidFill>
                <a:schemeClr val="accent3"/>
              </a:solidFill>
              <a:round/>
            </a:ln>
            <a:effectLst/>
          </c:spPr>
          <c:marker>
            <c:symbol val="none"/>
          </c:marker>
          <c:cat>
            <c:numRef>
              <c:f>Sheet1!$A$2:$A$139</c:f>
              <c:numCache>
                <c:formatCode>m/d/yyyy</c:formatCode>
                <c:ptCount val="138"/>
                <c:pt idx="0">
                  <c:v>32509</c:v>
                </c:pt>
                <c:pt idx="1">
                  <c:v>32599</c:v>
                </c:pt>
                <c:pt idx="2">
                  <c:v>32690</c:v>
                </c:pt>
                <c:pt idx="3">
                  <c:v>32782</c:v>
                </c:pt>
                <c:pt idx="4">
                  <c:v>32874</c:v>
                </c:pt>
                <c:pt idx="5">
                  <c:v>32964</c:v>
                </c:pt>
                <c:pt idx="6">
                  <c:v>33055</c:v>
                </c:pt>
                <c:pt idx="7">
                  <c:v>33147</c:v>
                </c:pt>
                <c:pt idx="8">
                  <c:v>33239</c:v>
                </c:pt>
                <c:pt idx="9">
                  <c:v>33329</c:v>
                </c:pt>
                <c:pt idx="10">
                  <c:v>33420</c:v>
                </c:pt>
                <c:pt idx="11">
                  <c:v>33512</c:v>
                </c:pt>
                <c:pt idx="12">
                  <c:v>33604</c:v>
                </c:pt>
                <c:pt idx="13">
                  <c:v>33695</c:v>
                </c:pt>
                <c:pt idx="14">
                  <c:v>33786</c:v>
                </c:pt>
                <c:pt idx="15">
                  <c:v>33878</c:v>
                </c:pt>
                <c:pt idx="16">
                  <c:v>33970</c:v>
                </c:pt>
                <c:pt idx="17">
                  <c:v>34060</c:v>
                </c:pt>
                <c:pt idx="18">
                  <c:v>34151</c:v>
                </c:pt>
                <c:pt idx="19">
                  <c:v>34243</c:v>
                </c:pt>
                <c:pt idx="20">
                  <c:v>34335</c:v>
                </c:pt>
                <c:pt idx="21">
                  <c:v>34425</c:v>
                </c:pt>
                <c:pt idx="22">
                  <c:v>34516</c:v>
                </c:pt>
                <c:pt idx="23">
                  <c:v>34608</c:v>
                </c:pt>
                <c:pt idx="24">
                  <c:v>34700</c:v>
                </c:pt>
                <c:pt idx="25">
                  <c:v>34790</c:v>
                </c:pt>
                <c:pt idx="26">
                  <c:v>34881</c:v>
                </c:pt>
                <c:pt idx="27">
                  <c:v>34973</c:v>
                </c:pt>
                <c:pt idx="28">
                  <c:v>35065</c:v>
                </c:pt>
                <c:pt idx="29">
                  <c:v>35156</c:v>
                </c:pt>
                <c:pt idx="30">
                  <c:v>35247</c:v>
                </c:pt>
                <c:pt idx="31">
                  <c:v>35339</c:v>
                </c:pt>
                <c:pt idx="32">
                  <c:v>35431</c:v>
                </c:pt>
                <c:pt idx="33">
                  <c:v>35521</c:v>
                </c:pt>
                <c:pt idx="34">
                  <c:v>35612</c:v>
                </c:pt>
                <c:pt idx="35">
                  <c:v>35704</c:v>
                </c:pt>
                <c:pt idx="36">
                  <c:v>35796</c:v>
                </c:pt>
                <c:pt idx="37">
                  <c:v>35886</c:v>
                </c:pt>
                <c:pt idx="38">
                  <c:v>35977</c:v>
                </c:pt>
                <c:pt idx="39">
                  <c:v>36069</c:v>
                </c:pt>
                <c:pt idx="40">
                  <c:v>36161</c:v>
                </c:pt>
                <c:pt idx="41">
                  <c:v>36251</c:v>
                </c:pt>
                <c:pt idx="42">
                  <c:v>36342</c:v>
                </c:pt>
                <c:pt idx="43">
                  <c:v>36434</c:v>
                </c:pt>
                <c:pt idx="44">
                  <c:v>36526</c:v>
                </c:pt>
                <c:pt idx="45">
                  <c:v>36617</c:v>
                </c:pt>
                <c:pt idx="46">
                  <c:v>36708</c:v>
                </c:pt>
                <c:pt idx="47">
                  <c:v>36800</c:v>
                </c:pt>
                <c:pt idx="48">
                  <c:v>36892</c:v>
                </c:pt>
                <c:pt idx="49">
                  <c:v>36982</c:v>
                </c:pt>
                <c:pt idx="50">
                  <c:v>37073</c:v>
                </c:pt>
                <c:pt idx="51">
                  <c:v>37165</c:v>
                </c:pt>
                <c:pt idx="52">
                  <c:v>37257</c:v>
                </c:pt>
                <c:pt idx="53">
                  <c:v>37347</c:v>
                </c:pt>
                <c:pt idx="54">
                  <c:v>37438</c:v>
                </c:pt>
                <c:pt idx="55">
                  <c:v>37530</c:v>
                </c:pt>
                <c:pt idx="56">
                  <c:v>37622</c:v>
                </c:pt>
                <c:pt idx="57">
                  <c:v>37712</c:v>
                </c:pt>
                <c:pt idx="58">
                  <c:v>37803</c:v>
                </c:pt>
                <c:pt idx="59">
                  <c:v>37895</c:v>
                </c:pt>
                <c:pt idx="60">
                  <c:v>37987</c:v>
                </c:pt>
                <c:pt idx="61">
                  <c:v>38078</c:v>
                </c:pt>
                <c:pt idx="62">
                  <c:v>38169</c:v>
                </c:pt>
                <c:pt idx="63">
                  <c:v>38261</c:v>
                </c:pt>
                <c:pt idx="64">
                  <c:v>38353</c:v>
                </c:pt>
                <c:pt idx="65">
                  <c:v>38443</c:v>
                </c:pt>
                <c:pt idx="66">
                  <c:v>38534</c:v>
                </c:pt>
                <c:pt idx="67">
                  <c:v>38626</c:v>
                </c:pt>
                <c:pt idx="68">
                  <c:v>38718</c:v>
                </c:pt>
                <c:pt idx="69">
                  <c:v>38808</c:v>
                </c:pt>
                <c:pt idx="70">
                  <c:v>38899</c:v>
                </c:pt>
                <c:pt idx="71">
                  <c:v>38991</c:v>
                </c:pt>
                <c:pt idx="72">
                  <c:v>39173</c:v>
                </c:pt>
                <c:pt idx="73">
                  <c:v>39264</c:v>
                </c:pt>
                <c:pt idx="74">
                  <c:v>39356</c:v>
                </c:pt>
                <c:pt idx="75">
                  <c:v>39448</c:v>
                </c:pt>
                <c:pt idx="76">
                  <c:v>39539</c:v>
                </c:pt>
                <c:pt idx="77">
                  <c:v>39630</c:v>
                </c:pt>
                <c:pt idx="78">
                  <c:v>39722</c:v>
                </c:pt>
                <c:pt idx="79">
                  <c:v>39814</c:v>
                </c:pt>
                <c:pt idx="80">
                  <c:v>39904</c:v>
                </c:pt>
                <c:pt idx="81">
                  <c:v>39995</c:v>
                </c:pt>
                <c:pt idx="82">
                  <c:v>40087</c:v>
                </c:pt>
                <c:pt idx="83">
                  <c:v>40179</c:v>
                </c:pt>
                <c:pt idx="84">
                  <c:v>40269</c:v>
                </c:pt>
                <c:pt idx="85">
                  <c:v>40360</c:v>
                </c:pt>
                <c:pt idx="86">
                  <c:v>40452</c:v>
                </c:pt>
                <c:pt idx="87">
                  <c:v>40544</c:v>
                </c:pt>
                <c:pt idx="88">
                  <c:v>40725</c:v>
                </c:pt>
                <c:pt idx="89">
                  <c:v>40817</c:v>
                </c:pt>
                <c:pt idx="90">
                  <c:v>40909</c:v>
                </c:pt>
                <c:pt idx="91">
                  <c:v>41000</c:v>
                </c:pt>
                <c:pt idx="92">
                  <c:v>41091</c:v>
                </c:pt>
                <c:pt idx="93">
                  <c:v>41183</c:v>
                </c:pt>
                <c:pt idx="94">
                  <c:v>41275</c:v>
                </c:pt>
                <c:pt idx="95">
                  <c:v>41365</c:v>
                </c:pt>
                <c:pt idx="96">
                  <c:v>41456</c:v>
                </c:pt>
                <c:pt idx="97">
                  <c:v>41548</c:v>
                </c:pt>
                <c:pt idx="98">
                  <c:v>41640</c:v>
                </c:pt>
                <c:pt idx="99">
                  <c:v>41730</c:v>
                </c:pt>
                <c:pt idx="100">
                  <c:v>41821</c:v>
                </c:pt>
                <c:pt idx="101">
                  <c:v>41913</c:v>
                </c:pt>
                <c:pt idx="102">
                  <c:v>42005</c:v>
                </c:pt>
                <c:pt idx="103">
                  <c:v>42095</c:v>
                </c:pt>
                <c:pt idx="104">
                  <c:v>42186</c:v>
                </c:pt>
                <c:pt idx="105">
                  <c:v>42278</c:v>
                </c:pt>
                <c:pt idx="106">
                  <c:v>42370</c:v>
                </c:pt>
                <c:pt idx="107">
                  <c:v>42461</c:v>
                </c:pt>
                <c:pt idx="108">
                  <c:v>42552</c:v>
                </c:pt>
                <c:pt idx="109">
                  <c:v>42644</c:v>
                </c:pt>
                <c:pt idx="110">
                  <c:v>42736</c:v>
                </c:pt>
                <c:pt idx="111">
                  <c:v>42826</c:v>
                </c:pt>
                <c:pt idx="112">
                  <c:v>42917</c:v>
                </c:pt>
                <c:pt idx="113">
                  <c:v>43009</c:v>
                </c:pt>
                <c:pt idx="114">
                  <c:v>43101</c:v>
                </c:pt>
                <c:pt idx="115">
                  <c:v>43191</c:v>
                </c:pt>
                <c:pt idx="116">
                  <c:v>43282</c:v>
                </c:pt>
                <c:pt idx="117">
                  <c:v>43374</c:v>
                </c:pt>
                <c:pt idx="118">
                  <c:v>43466</c:v>
                </c:pt>
                <c:pt idx="119">
                  <c:v>43556</c:v>
                </c:pt>
                <c:pt idx="120">
                  <c:v>43647</c:v>
                </c:pt>
                <c:pt idx="121">
                  <c:v>43739</c:v>
                </c:pt>
                <c:pt idx="122">
                  <c:v>43831</c:v>
                </c:pt>
                <c:pt idx="123">
                  <c:v>43922</c:v>
                </c:pt>
                <c:pt idx="124">
                  <c:v>44013</c:v>
                </c:pt>
                <c:pt idx="125">
                  <c:v>44105</c:v>
                </c:pt>
                <c:pt idx="126">
                  <c:v>44197</c:v>
                </c:pt>
                <c:pt idx="127">
                  <c:v>44287</c:v>
                </c:pt>
                <c:pt idx="128">
                  <c:v>44378</c:v>
                </c:pt>
                <c:pt idx="129">
                  <c:v>44470</c:v>
                </c:pt>
                <c:pt idx="130">
                  <c:v>44562</c:v>
                </c:pt>
                <c:pt idx="131">
                  <c:v>44652</c:v>
                </c:pt>
                <c:pt idx="132">
                  <c:v>44743</c:v>
                </c:pt>
                <c:pt idx="133">
                  <c:v>44835</c:v>
                </c:pt>
                <c:pt idx="134">
                  <c:v>44927</c:v>
                </c:pt>
                <c:pt idx="135">
                  <c:v>45017</c:v>
                </c:pt>
                <c:pt idx="136">
                  <c:v>45108</c:v>
                </c:pt>
                <c:pt idx="137">
                  <c:v>45200</c:v>
                </c:pt>
              </c:numCache>
            </c:numRef>
          </c:cat>
          <c:val>
            <c:numRef>
              <c:f>Sheet1!$D$2:$D$139</c:f>
              <c:numCache>
                <c:formatCode>General</c:formatCode>
                <c:ptCount val="138"/>
                <c:pt idx="137">
                  <c:v>1.0833333333333333</c:v>
                </c:pt>
              </c:numCache>
            </c:numRef>
          </c:val>
          <c:smooth val="0"/>
          <c:extLst>
            <c:ext xmlns:c16="http://schemas.microsoft.com/office/drawing/2014/chart" uri="{C3380CC4-5D6E-409C-BE32-E72D297353CC}">
              <c16:uniqueId val="{00000000-B900-42A9-B534-A96052084682}"/>
            </c:ext>
          </c:extLst>
        </c:ser>
        <c:ser>
          <c:idx val="3"/>
          <c:order val="3"/>
          <c:tx>
            <c:strRef>
              <c:f>Sheet1!$E$1</c:f>
              <c:strCache>
                <c:ptCount val="1"/>
                <c:pt idx="0">
                  <c:v>Column2</c:v>
                </c:pt>
              </c:strCache>
            </c:strRef>
          </c:tx>
          <c:spPr>
            <a:ln w="28575" cap="rnd">
              <a:solidFill>
                <a:schemeClr val="accent4"/>
              </a:solidFill>
              <a:round/>
            </a:ln>
            <a:effectLst/>
          </c:spPr>
          <c:marker>
            <c:symbol val="none"/>
          </c:marker>
          <c:cat>
            <c:numRef>
              <c:f>Sheet1!$A$2:$A$139</c:f>
              <c:numCache>
                <c:formatCode>m/d/yyyy</c:formatCode>
                <c:ptCount val="138"/>
                <c:pt idx="0">
                  <c:v>32509</c:v>
                </c:pt>
                <c:pt idx="1">
                  <c:v>32599</c:v>
                </c:pt>
                <c:pt idx="2">
                  <c:v>32690</c:v>
                </c:pt>
                <c:pt idx="3">
                  <c:v>32782</c:v>
                </c:pt>
                <c:pt idx="4">
                  <c:v>32874</c:v>
                </c:pt>
                <c:pt idx="5">
                  <c:v>32964</c:v>
                </c:pt>
                <c:pt idx="6">
                  <c:v>33055</c:v>
                </c:pt>
                <c:pt idx="7">
                  <c:v>33147</c:v>
                </c:pt>
                <c:pt idx="8">
                  <c:v>33239</c:v>
                </c:pt>
                <c:pt idx="9">
                  <c:v>33329</c:v>
                </c:pt>
                <c:pt idx="10">
                  <c:v>33420</c:v>
                </c:pt>
                <c:pt idx="11">
                  <c:v>33512</c:v>
                </c:pt>
                <c:pt idx="12">
                  <c:v>33604</c:v>
                </c:pt>
                <c:pt idx="13">
                  <c:v>33695</c:v>
                </c:pt>
                <c:pt idx="14">
                  <c:v>33786</c:v>
                </c:pt>
                <c:pt idx="15">
                  <c:v>33878</c:v>
                </c:pt>
                <c:pt idx="16">
                  <c:v>33970</c:v>
                </c:pt>
                <c:pt idx="17">
                  <c:v>34060</c:v>
                </c:pt>
                <c:pt idx="18">
                  <c:v>34151</c:v>
                </c:pt>
                <c:pt idx="19">
                  <c:v>34243</c:v>
                </c:pt>
                <c:pt idx="20">
                  <c:v>34335</c:v>
                </c:pt>
                <c:pt idx="21">
                  <c:v>34425</c:v>
                </c:pt>
                <c:pt idx="22">
                  <c:v>34516</c:v>
                </c:pt>
                <c:pt idx="23">
                  <c:v>34608</c:v>
                </c:pt>
                <c:pt idx="24">
                  <c:v>34700</c:v>
                </c:pt>
                <c:pt idx="25">
                  <c:v>34790</c:v>
                </c:pt>
                <c:pt idx="26">
                  <c:v>34881</c:v>
                </c:pt>
                <c:pt idx="27">
                  <c:v>34973</c:v>
                </c:pt>
                <c:pt idx="28">
                  <c:v>35065</c:v>
                </c:pt>
                <c:pt idx="29">
                  <c:v>35156</c:v>
                </c:pt>
                <c:pt idx="30">
                  <c:v>35247</c:v>
                </c:pt>
                <c:pt idx="31">
                  <c:v>35339</c:v>
                </c:pt>
                <c:pt idx="32">
                  <c:v>35431</c:v>
                </c:pt>
                <c:pt idx="33">
                  <c:v>35521</c:v>
                </c:pt>
                <c:pt idx="34">
                  <c:v>35612</c:v>
                </c:pt>
                <c:pt idx="35">
                  <c:v>35704</c:v>
                </c:pt>
                <c:pt idx="36">
                  <c:v>35796</c:v>
                </c:pt>
                <c:pt idx="37">
                  <c:v>35886</c:v>
                </c:pt>
                <c:pt idx="38">
                  <c:v>35977</c:v>
                </c:pt>
                <c:pt idx="39">
                  <c:v>36069</c:v>
                </c:pt>
                <c:pt idx="40">
                  <c:v>36161</c:v>
                </c:pt>
                <c:pt idx="41">
                  <c:v>36251</c:v>
                </c:pt>
                <c:pt idx="42">
                  <c:v>36342</c:v>
                </c:pt>
                <c:pt idx="43">
                  <c:v>36434</c:v>
                </c:pt>
                <c:pt idx="44">
                  <c:v>36526</c:v>
                </c:pt>
                <c:pt idx="45">
                  <c:v>36617</c:v>
                </c:pt>
                <c:pt idx="46">
                  <c:v>36708</c:v>
                </c:pt>
                <c:pt idx="47">
                  <c:v>36800</c:v>
                </c:pt>
                <c:pt idx="48">
                  <c:v>36892</c:v>
                </c:pt>
                <c:pt idx="49">
                  <c:v>36982</c:v>
                </c:pt>
                <c:pt idx="50">
                  <c:v>37073</c:v>
                </c:pt>
                <c:pt idx="51">
                  <c:v>37165</c:v>
                </c:pt>
                <c:pt idx="52">
                  <c:v>37257</c:v>
                </c:pt>
                <c:pt idx="53">
                  <c:v>37347</c:v>
                </c:pt>
                <c:pt idx="54">
                  <c:v>37438</c:v>
                </c:pt>
                <c:pt idx="55">
                  <c:v>37530</c:v>
                </c:pt>
                <c:pt idx="56">
                  <c:v>37622</c:v>
                </c:pt>
                <c:pt idx="57">
                  <c:v>37712</c:v>
                </c:pt>
                <c:pt idx="58">
                  <c:v>37803</c:v>
                </c:pt>
                <c:pt idx="59">
                  <c:v>37895</c:v>
                </c:pt>
                <c:pt idx="60">
                  <c:v>37987</c:v>
                </c:pt>
                <c:pt idx="61">
                  <c:v>38078</c:v>
                </c:pt>
                <c:pt idx="62">
                  <c:v>38169</c:v>
                </c:pt>
                <c:pt idx="63">
                  <c:v>38261</c:v>
                </c:pt>
                <c:pt idx="64">
                  <c:v>38353</c:v>
                </c:pt>
                <c:pt idx="65">
                  <c:v>38443</c:v>
                </c:pt>
                <c:pt idx="66">
                  <c:v>38534</c:v>
                </c:pt>
                <c:pt idx="67">
                  <c:v>38626</c:v>
                </c:pt>
                <c:pt idx="68">
                  <c:v>38718</c:v>
                </c:pt>
                <c:pt idx="69">
                  <c:v>38808</c:v>
                </c:pt>
                <c:pt idx="70">
                  <c:v>38899</c:v>
                </c:pt>
                <c:pt idx="71">
                  <c:v>38991</c:v>
                </c:pt>
                <c:pt idx="72">
                  <c:v>39173</c:v>
                </c:pt>
                <c:pt idx="73">
                  <c:v>39264</c:v>
                </c:pt>
                <c:pt idx="74">
                  <c:v>39356</c:v>
                </c:pt>
                <c:pt idx="75">
                  <c:v>39448</c:v>
                </c:pt>
                <c:pt idx="76">
                  <c:v>39539</c:v>
                </c:pt>
                <c:pt idx="77">
                  <c:v>39630</c:v>
                </c:pt>
                <c:pt idx="78">
                  <c:v>39722</c:v>
                </c:pt>
                <c:pt idx="79">
                  <c:v>39814</c:v>
                </c:pt>
                <c:pt idx="80">
                  <c:v>39904</c:v>
                </c:pt>
                <c:pt idx="81">
                  <c:v>39995</c:v>
                </c:pt>
                <c:pt idx="82">
                  <c:v>40087</c:v>
                </c:pt>
                <c:pt idx="83">
                  <c:v>40179</c:v>
                </c:pt>
                <c:pt idx="84">
                  <c:v>40269</c:v>
                </c:pt>
                <c:pt idx="85">
                  <c:v>40360</c:v>
                </c:pt>
                <c:pt idx="86">
                  <c:v>40452</c:v>
                </c:pt>
                <c:pt idx="87">
                  <c:v>40544</c:v>
                </c:pt>
                <c:pt idx="88">
                  <c:v>40725</c:v>
                </c:pt>
                <c:pt idx="89">
                  <c:v>40817</c:v>
                </c:pt>
                <c:pt idx="90">
                  <c:v>40909</c:v>
                </c:pt>
                <c:pt idx="91">
                  <c:v>41000</c:v>
                </c:pt>
                <c:pt idx="92">
                  <c:v>41091</c:v>
                </c:pt>
                <c:pt idx="93">
                  <c:v>41183</c:v>
                </c:pt>
                <c:pt idx="94">
                  <c:v>41275</c:v>
                </c:pt>
                <c:pt idx="95">
                  <c:v>41365</c:v>
                </c:pt>
                <c:pt idx="96">
                  <c:v>41456</c:v>
                </c:pt>
                <c:pt idx="97">
                  <c:v>41548</c:v>
                </c:pt>
                <c:pt idx="98">
                  <c:v>41640</c:v>
                </c:pt>
                <c:pt idx="99">
                  <c:v>41730</c:v>
                </c:pt>
                <c:pt idx="100">
                  <c:v>41821</c:v>
                </c:pt>
                <c:pt idx="101">
                  <c:v>41913</c:v>
                </c:pt>
                <c:pt idx="102">
                  <c:v>42005</c:v>
                </c:pt>
                <c:pt idx="103">
                  <c:v>42095</c:v>
                </c:pt>
                <c:pt idx="104">
                  <c:v>42186</c:v>
                </c:pt>
                <c:pt idx="105">
                  <c:v>42278</c:v>
                </c:pt>
                <c:pt idx="106">
                  <c:v>42370</c:v>
                </c:pt>
                <c:pt idx="107">
                  <c:v>42461</c:v>
                </c:pt>
                <c:pt idx="108">
                  <c:v>42552</c:v>
                </c:pt>
                <c:pt idx="109">
                  <c:v>42644</c:v>
                </c:pt>
                <c:pt idx="110">
                  <c:v>42736</c:v>
                </c:pt>
                <c:pt idx="111">
                  <c:v>42826</c:v>
                </c:pt>
                <c:pt idx="112">
                  <c:v>42917</c:v>
                </c:pt>
                <c:pt idx="113">
                  <c:v>43009</c:v>
                </c:pt>
                <c:pt idx="114">
                  <c:v>43101</c:v>
                </c:pt>
                <c:pt idx="115">
                  <c:v>43191</c:v>
                </c:pt>
                <c:pt idx="116">
                  <c:v>43282</c:v>
                </c:pt>
                <c:pt idx="117">
                  <c:v>43374</c:v>
                </c:pt>
                <c:pt idx="118">
                  <c:v>43466</c:v>
                </c:pt>
                <c:pt idx="119">
                  <c:v>43556</c:v>
                </c:pt>
                <c:pt idx="120">
                  <c:v>43647</c:v>
                </c:pt>
                <c:pt idx="121">
                  <c:v>43739</c:v>
                </c:pt>
                <c:pt idx="122">
                  <c:v>43831</c:v>
                </c:pt>
                <c:pt idx="123">
                  <c:v>43922</c:v>
                </c:pt>
                <c:pt idx="124">
                  <c:v>44013</c:v>
                </c:pt>
                <c:pt idx="125">
                  <c:v>44105</c:v>
                </c:pt>
                <c:pt idx="126">
                  <c:v>44197</c:v>
                </c:pt>
                <c:pt idx="127">
                  <c:v>44287</c:v>
                </c:pt>
                <c:pt idx="128">
                  <c:v>44378</c:v>
                </c:pt>
                <c:pt idx="129">
                  <c:v>44470</c:v>
                </c:pt>
                <c:pt idx="130">
                  <c:v>44562</c:v>
                </c:pt>
                <c:pt idx="131">
                  <c:v>44652</c:v>
                </c:pt>
                <c:pt idx="132">
                  <c:v>44743</c:v>
                </c:pt>
                <c:pt idx="133">
                  <c:v>44835</c:v>
                </c:pt>
                <c:pt idx="134">
                  <c:v>44927</c:v>
                </c:pt>
                <c:pt idx="135">
                  <c:v>45017</c:v>
                </c:pt>
                <c:pt idx="136">
                  <c:v>45108</c:v>
                </c:pt>
                <c:pt idx="137">
                  <c:v>45200</c:v>
                </c:pt>
              </c:numCache>
            </c:numRef>
          </c:cat>
          <c:val>
            <c:numRef>
              <c:f>Sheet1!$E$2:$E$139</c:f>
              <c:numCache>
                <c:formatCode>General</c:formatCode>
                <c:ptCount val="138"/>
                <c:pt idx="137">
                  <c:v>1.1847414880201765</c:v>
                </c:pt>
              </c:numCache>
            </c:numRef>
          </c:val>
          <c:smooth val="0"/>
          <c:extLst>
            <c:ext xmlns:c16="http://schemas.microsoft.com/office/drawing/2014/chart" uri="{C3380CC4-5D6E-409C-BE32-E72D297353CC}">
              <c16:uniqueId val="{00000001-B900-42A9-B534-A96052084682}"/>
            </c:ext>
          </c:extLst>
        </c:ser>
        <c:dLbls>
          <c:showLegendKey val="0"/>
          <c:showVal val="0"/>
          <c:showCatName val="0"/>
          <c:showSerName val="0"/>
          <c:showPercent val="0"/>
          <c:showBubbleSize val="0"/>
        </c:dLbls>
        <c:smooth val="0"/>
        <c:axId val="1411978383"/>
        <c:axId val="1138194543"/>
      </c:lineChart>
      <c:dateAx>
        <c:axId val="1411978383"/>
        <c:scaling>
          <c:orientation val="minMax"/>
          <c:min val="43466"/>
        </c:scaling>
        <c:delete val="0"/>
        <c:axPos val="b"/>
        <c:numFmt formatCode="[$-409]mmm\-yy;@" sourceLinked="0"/>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138194543"/>
        <c:crosses val="autoZero"/>
        <c:auto val="1"/>
        <c:lblOffset val="100"/>
        <c:baseTimeUnit val="months"/>
        <c:majorUnit val="6"/>
        <c:majorTimeUnit val="months"/>
      </c:dateAx>
      <c:valAx>
        <c:axId val="1138194543"/>
        <c:scaling>
          <c:orientation val="minMax"/>
          <c:max val="19"/>
          <c:min val="1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a:t>$ per hour</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411978383"/>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0.70124</cdr:x>
      <cdr:y>0.14423</cdr:y>
    </cdr:from>
    <cdr:to>
      <cdr:x>0.9434</cdr:x>
      <cdr:y>0.28375</cdr:y>
    </cdr:to>
    <cdr:sp macro="" textlink="">
      <cdr:nvSpPr>
        <cdr:cNvPr id="2" name="TextBox 1">
          <a:extLst xmlns:a="http://schemas.openxmlformats.org/drawingml/2006/main">
            <a:ext uri="{FF2B5EF4-FFF2-40B4-BE49-F238E27FC236}">
              <a16:creationId xmlns:a16="http://schemas.microsoft.com/office/drawing/2014/main" id="{737CB7F0-4CA3-C79D-AF70-A075BCF1512F}"/>
            </a:ext>
          </a:extLst>
        </cdr:cNvPr>
        <cdr:cNvSpPr txBox="1"/>
      </cdr:nvSpPr>
      <cdr:spPr>
        <a:xfrm xmlns:a="http://schemas.openxmlformats.org/drawingml/2006/main">
          <a:off x="15335760" y="1654112"/>
          <a:ext cx="5295900" cy="1600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a:t>Illinois Anhydrous Ammonia</a:t>
          </a:r>
        </a:p>
        <a:p xmlns:a="http://schemas.openxmlformats.org/drawingml/2006/main">
          <a:endParaRPr lang="en-US" sz="2800" b="1" dirty="0"/>
        </a:p>
        <a:p xmlns:a="http://schemas.openxmlformats.org/drawingml/2006/main">
          <a:r>
            <a:rPr lang="en-US" sz="2800" b="1" dirty="0"/>
            <a:t>          41% last 12 months</a:t>
          </a:r>
        </a:p>
      </cdr:txBody>
    </cdr:sp>
  </cdr:relSizeAnchor>
  <cdr:relSizeAnchor xmlns:cdr="http://schemas.openxmlformats.org/drawingml/2006/chartDrawing">
    <cdr:from>
      <cdr:x>0.66202</cdr:x>
      <cdr:y>0.43854</cdr:y>
    </cdr:from>
    <cdr:to>
      <cdr:x>0.90418</cdr:x>
      <cdr:y>0.56478</cdr:y>
    </cdr:to>
    <cdr:sp macro="" textlink="">
      <cdr:nvSpPr>
        <cdr:cNvPr id="3" name="TextBox 1">
          <a:extLst xmlns:a="http://schemas.openxmlformats.org/drawingml/2006/main">
            <a:ext uri="{FF2B5EF4-FFF2-40B4-BE49-F238E27FC236}">
              <a16:creationId xmlns:a16="http://schemas.microsoft.com/office/drawing/2014/main" id="{E92CB48F-827B-E220-9050-3225CEFA6A66}"/>
            </a:ext>
          </a:extLst>
        </cdr:cNvPr>
        <cdr:cNvSpPr txBox="1"/>
      </cdr:nvSpPr>
      <cdr:spPr>
        <a:xfrm xmlns:a="http://schemas.openxmlformats.org/drawingml/2006/main">
          <a:off x="14478000" y="5029464"/>
          <a:ext cx="5295900" cy="1447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b="1" dirty="0">
              <a:solidFill>
                <a:schemeClr val="accent3"/>
              </a:solidFill>
            </a:rPr>
            <a:t>Illinois DAP</a:t>
          </a:r>
        </a:p>
        <a:p xmlns:a="http://schemas.openxmlformats.org/drawingml/2006/main">
          <a:endParaRPr lang="en-US" sz="2800" b="1" dirty="0">
            <a:solidFill>
              <a:schemeClr val="accent3"/>
            </a:solidFill>
          </a:endParaRPr>
        </a:p>
        <a:p xmlns:a="http://schemas.openxmlformats.org/drawingml/2006/main">
          <a:r>
            <a:rPr lang="en-US" sz="2800" b="1" dirty="0">
              <a:solidFill>
                <a:schemeClr val="accent3"/>
              </a:solidFill>
            </a:rPr>
            <a:t>             25% last 12 months</a:t>
          </a:r>
        </a:p>
      </cdr:txBody>
    </cdr:sp>
  </cdr:relSizeAnchor>
  <cdr:relSizeAnchor xmlns:cdr="http://schemas.openxmlformats.org/drawingml/2006/chartDrawing">
    <cdr:from>
      <cdr:x>0.33275</cdr:x>
      <cdr:y>0.37925</cdr:y>
    </cdr:from>
    <cdr:to>
      <cdr:x>0.57491</cdr:x>
      <cdr:y>0.48633</cdr:y>
    </cdr:to>
    <cdr:sp macro="" textlink="">
      <cdr:nvSpPr>
        <cdr:cNvPr id="5" name="TextBox 1">
          <a:extLst xmlns:a="http://schemas.openxmlformats.org/drawingml/2006/main">
            <a:ext uri="{FF2B5EF4-FFF2-40B4-BE49-F238E27FC236}">
              <a16:creationId xmlns:a16="http://schemas.microsoft.com/office/drawing/2014/main" id="{50EF8B8D-8407-9DB8-DA92-130912A2C7CD}"/>
            </a:ext>
          </a:extLst>
        </cdr:cNvPr>
        <cdr:cNvSpPr txBox="1"/>
      </cdr:nvSpPr>
      <cdr:spPr>
        <a:xfrm xmlns:a="http://schemas.openxmlformats.org/drawingml/2006/main">
          <a:off x="7277100" y="4349568"/>
          <a:ext cx="5295900" cy="12280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b="1" dirty="0">
              <a:solidFill>
                <a:schemeClr val="tx1">
                  <a:lumMod val="50000"/>
                  <a:lumOff val="50000"/>
                </a:schemeClr>
              </a:solidFill>
            </a:rPr>
            <a:t>Illinois Urea</a:t>
          </a:r>
        </a:p>
        <a:p xmlns:a="http://schemas.openxmlformats.org/drawingml/2006/main">
          <a:r>
            <a:rPr lang="en-US" sz="2800" b="1" dirty="0">
              <a:solidFill>
                <a:schemeClr val="tx1">
                  <a:lumMod val="50000"/>
                  <a:lumOff val="50000"/>
                </a:schemeClr>
              </a:solidFill>
            </a:rPr>
            <a:t>         30% last 12 months</a:t>
          </a:r>
        </a:p>
      </cdr:txBody>
    </cdr:sp>
  </cdr:relSizeAnchor>
  <cdr:relSizeAnchor xmlns:cdr="http://schemas.openxmlformats.org/drawingml/2006/chartDrawing">
    <cdr:from>
      <cdr:x>0.6899</cdr:x>
      <cdr:y>0.48189</cdr:y>
    </cdr:from>
    <cdr:to>
      <cdr:x>0.71206</cdr:x>
      <cdr:y>0.5672</cdr:y>
    </cdr:to>
    <cdr:sp macro="" textlink="">
      <cdr:nvSpPr>
        <cdr:cNvPr id="6" name="Arrow: Up 5">
          <a:extLst xmlns:a="http://schemas.openxmlformats.org/drawingml/2006/main">
            <a:ext uri="{FF2B5EF4-FFF2-40B4-BE49-F238E27FC236}">
              <a16:creationId xmlns:a16="http://schemas.microsoft.com/office/drawing/2014/main" id="{4EABE315-82FC-C7B9-599E-A2D6EC08B410}"/>
            </a:ext>
          </a:extLst>
        </cdr:cNvPr>
        <cdr:cNvSpPr/>
      </cdr:nvSpPr>
      <cdr:spPr>
        <a:xfrm xmlns:a="http://schemas.openxmlformats.org/drawingml/2006/main" rot="10800000">
          <a:off x="15087600" y="5526725"/>
          <a:ext cx="484641" cy="978387"/>
        </a:xfrm>
        <a:prstGeom xmlns:a="http://schemas.openxmlformats.org/drawingml/2006/main" prst="upArrow">
          <a:avLst/>
        </a:prstGeom>
        <a:solidFill xmlns:a="http://schemas.openxmlformats.org/drawingml/2006/main">
          <a:schemeClr val="accent4"/>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ru-RU"/>
          </a:defPPr>
          <a:lvl1pPr marL="0" algn="l" defTabSz="2438092" rtl="0" eaLnBrk="1" latinLnBrk="0" hangingPunct="1">
            <a:defRPr sz="4800" kern="1200">
              <a:solidFill>
                <a:schemeClr val="lt1"/>
              </a:solidFill>
              <a:latin typeface="+mn-lt"/>
              <a:ea typeface="+mn-ea"/>
              <a:cs typeface="+mn-cs"/>
            </a:defRPr>
          </a:lvl1pPr>
          <a:lvl2pPr marL="1219047" algn="l" defTabSz="2438092" rtl="0" eaLnBrk="1" latinLnBrk="0" hangingPunct="1">
            <a:defRPr sz="4800" kern="1200">
              <a:solidFill>
                <a:schemeClr val="lt1"/>
              </a:solidFill>
              <a:latin typeface="+mn-lt"/>
              <a:ea typeface="+mn-ea"/>
              <a:cs typeface="+mn-cs"/>
            </a:defRPr>
          </a:lvl2pPr>
          <a:lvl3pPr marL="2438092" algn="l" defTabSz="2438092" rtl="0" eaLnBrk="1" latinLnBrk="0" hangingPunct="1">
            <a:defRPr sz="4800" kern="1200">
              <a:solidFill>
                <a:schemeClr val="lt1"/>
              </a:solidFill>
              <a:latin typeface="+mn-lt"/>
              <a:ea typeface="+mn-ea"/>
              <a:cs typeface="+mn-cs"/>
            </a:defRPr>
          </a:lvl3pPr>
          <a:lvl4pPr marL="3657139" algn="l" defTabSz="2438092" rtl="0" eaLnBrk="1" latinLnBrk="0" hangingPunct="1">
            <a:defRPr sz="4800" kern="1200">
              <a:solidFill>
                <a:schemeClr val="lt1"/>
              </a:solidFill>
              <a:latin typeface="+mn-lt"/>
              <a:ea typeface="+mn-ea"/>
              <a:cs typeface="+mn-cs"/>
            </a:defRPr>
          </a:lvl4pPr>
          <a:lvl5pPr marL="4876186" algn="l" defTabSz="2438092" rtl="0" eaLnBrk="1" latinLnBrk="0" hangingPunct="1">
            <a:defRPr sz="4800" kern="1200">
              <a:solidFill>
                <a:schemeClr val="lt1"/>
              </a:solidFill>
              <a:latin typeface="+mn-lt"/>
              <a:ea typeface="+mn-ea"/>
              <a:cs typeface="+mn-cs"/>
            </a:defRPr>
          </a:lvl5pPr>
          <a:lvl6pPr marL="6095230" algn="l" defTabSz="2438092" rtl="0" eaLnBrk="1" latinLnBrk="0" hangingPunct="1">
            <a:defRPr sz="4800" kern="1200">
              <a:solidFill>
                <a:schemeClr val="lt1"/>
              </a:solidFill>
              <a:latin typeface="+mn-lt"/>
              <a:ea typeface="+mn-ea"/>
              <a:cs typeface="+mn-cs"/>
            </a:defRPr>
          </a:lvl6pPr>
          <a:lvl7pPr marL="7314277" algn="l" defTabSz="2438092" rtl="0" eaLnBrk="1" latinLnBrk="0" hangingPunct="1">
            <a:defRPr sz="4800" kern="1200">
              <a:solidFill>
                <a:schemeClr val="lt1"/>
              </a:solidFill>
              <a:latin typeface="+mn-lt"/>
              <a:ea typeface="+mn-ea"/>
              <a:cs typeface="+mn-cs"/>
            </a:defRPr>
          </a:lvl7pPr>
          <a:lvl8pPr marL="8533324" algn="l" defTabSz="2438092" rtl="0" eaLnBrk="1" latinLnBrk="0" hangingPunct="1">
            <a:defRPr sz="4800" kern="1200">
              <a:solidFill>
                <a:schemeClr val="lt1"/>
              </a:solidFill>
              <a:latin typeface="+mn-lt"/>
              <a:ea typeface="+mn-ea"/>
              <a:cs typeface="+mn-cs"/>
            </a:defRPr>
          </a:lvl8pPr>
          <a:lvl9pPr marL="9752371" algn="l" defTabSz="2438092" rtl="0" eaLnBrk="1" latinLnBrk="0" hangingPunct="1">
            <a:defRPr sz="4800" kern="1200">
              <a:solidFill>
                <a:schemeClr val="lt1"/>
              </a:solidFill>
              <a:latin typeface="+mn-lt"/>
              <a:ea typeface="+mn-ea"/>
              <a:cs typeface="+mn-cs"/>
            </a:defRPr>
          </a:lvl9pPr>
        </a:lstStyle>
        <a:p xmlns:a="http://schemas.openxmlformats.org/drawingml/2006/main">
          <a:endParaRPr lang="en-US" dirty="0">
            <a:solidFill>
              <a:schemeClr val="tx1"/>
            </a:solidFill>
          </a:endParaRPr>
        </a:p>
      </cdr:txBody>
    </cdr:sp>
  </cdr:relSizeAnchor>
  <cdr:relSizeAnchor xmlns:cdr="http://schemas.openxmlformats.org/drawingml/2006/chartDrawing">
    <cdr:from>
      <cdr:x>0.37892</cdr:x>
      <cdr:y>0.63471</cdr:y>
    </cdr:from>
    <cdr:to>
      <cdr:x>0.62108</cdr:x>
      <cdr:y>0.77317</cdr:y>
    </cdr:to>
    <cdr:grpSp>
      <cdr:nvGrpSpPr>
        <cdr:cNvPr id="9" name="Group 8">
          <a:extLst xmlns:a="http://schemas.openxmlformats.org/drawingml/2006/main">
            <a:ext uri="{FF2B5EF4-FFF2-40B4-BE49-F238E27FC236}">
              <a16:creationId xmlns:a16="http://schemas.microsoft.com/office/drawing/2014/main" id="{85DCEF74-8940-7BEB-4D45-8CA4FEA5FF26}"/>
            </a:ext>
          </a:extLst>
        </cdr:cNvPr>
        <cdr:cNvGrpSpPr/>
      </cdr:nvGrpSpPr>
      <cdr:grpSpPr>
        <a:xfrm xmlns:a="http://schemas.openxmlformats.org/drawingml/2006/main">
          <a:off x="8286753" y="7279328"/>
          <a:ext cx="5295894" cy="1587962"/>
          <a:chOff x="8286750" y="7279325"/>
          <a:chExt cx="5295900" cy="1587987"/>
        </a:xfrm>
      </cdr:grpSpPr>
      <cdr:sp macro="" textlink="">
        <cdr:nvSpPr>
          <cdr:cNvPr id="4" name="TextBox 1">
            <a:extLst xmlns:a="http://schemas.openxmlformats.org/drawingml/2006/main">
              <a:ext uri="{FF2B5EF4-FFF2-40B4-BE49-F238E27FC236}">
                <a16:creationId xmlns:a16="http://schemas.microsoft.com/office/drawing/2014/main" id="{50EF8B8D-8407-9DB8-DA92-130912A2C7CD}"/>
              </a:ext>
            </a:extLst>
          </cdr:cNvPr>
          <cdr:cNvSpPr txBox="1"/>
        </cdr:nvSpPr>
        <cdr:spPr>
          <a:xfrm xmlns:a="http://schemas.openxmlformats.org/drawingml/2006/main">
            <a:off x="8286750" y="7279325"/>
            <a:ext cx="5295900" cy="1524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b="1" dirty="0">
                <a:solidFill>
                  <a:schemeClr val="bg2">
                    <a:lumMod val="50000"/>
                  </a:schemeClr>
                </a:solidFill>
              </a:rPr>
              <a:t>Illinois Potash (potassium)</a:t>
            </a:r>
          </a:p>
          <a:p xmlns:a="http://schemas.openxmlformats.org/drawingml/2006/main">
            <a:endParaRPr lang="en-US" sz="2800" b="1" dirty="0">
              <a:solidFill>
                <a:schemeClr val="bg2">
                  <a:lumMod val="50000"/>
                </a:schemeClr>
              </a:solidFill>
            </a:endParaRPr>
          </a:p>
          <a:p xmlns:a="http://schemas.openxmlformats.org/drawingml/2006/main">
            <a:r>
              <a:rPr lang="en-US" sz="2800" b="1" dirty="0">
                <a:solidFill>
                  <a:schemeClr val="accent3"/>
                </a:solidFill>
              </a:rPr>
              <a:t>        </a:t>
            </a:r>
            <a:r>
              <a:rPr lang="en-US" sz="2800" b="1" dirty="0">
                <a:solidFill>
                  <a:schemeClr val="bg2">
                    <a:lumMod val="50000"/>
                  </a:schemeClr>
                </a:solidFill>
              </a:rPr>
              <a:t>40% last 12 months</a:t>
            </a:r>
          </a:p>
        </cdr:txBody>
      </cdr:sp>
      <cdr:sp macro="" textlink="">
        <cdr:nvSpPr>
          <cdr:cNvPr id="8" name="Arrow: Up 7">
            <a:extLst xmlns:a="http://schemas.openxmlformats.org/drawingml/2006/main">
              <a:ext uri="{FF2B5EF4-FFF2-40B4-BE49-F238E27FC236}">
                <a16:creationId xmlns:a16="http://schemas.microsoft.com/office/drawing/2014/main" id="{9C53E7C4-F9E0-A185-6F86-EE082C021B8D}"/>
              </a:ext>
            </a:extLst>
          </cdr:cNvPr>
          <cdr:cNvSpPr/>
        </cdr:nvSpPr>
        <cdr:spPr>
          <a:xfrm xmlns:a="http://schemas.openxmlformats.org/drawingml/2006/main" rot="10800000">
            <a:off x="8458200" y="7888925"/>
            <a:ext cx="484641" cy="978387"/>
          </a:xfrm>
          <a:prstGeom xmlns:a="http://schemas.openxmlformats.org/drawingml/2006/main" prst="upArrow">
            <a:avLst/>
          </a:prstGeom>
          <a:solidFill xmlns:a="http://schemas.openxmlformats.org/drawingml/2006/main">
            <a:schemeClr val="bg2">
              <a:lumMod val="50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solidFill>
                <a:schemeClr val="tx1"/>
              </a:solidFill>
            </a:endParaRPr>
          </a:p>
        </cdr:txBody>
      </cdr:sp>
    </cdr:grpSp>
  </cdr:relSizeAnchor>
</c:userShapes>
</file>

<file path=ppt/drawings/drawing2.xml><?xml version="1.0" encoding="utf-8"?>
<c:userShapes xmlns:c="http://schemas.openxmlformats.org/drawingml/2006/chart">
  <cdr:relSizeAnchor xmlns:cdr="http://schemas.openxmlformats.org/drawingml/2006/chartDrawing">
    <cdr:from>
      <cdr:x>0.76626</cdr:x>
      <cdr:y>0.46248</cdr:y>
    </cdr:from>
    <cdr:to>
      <cdr:x>0.99913</cdr:x>
      <cdr:y>0.55657</cdr:y>
    </cdr:to>
    <cdr:sp macro="" textlink="">
      <cdr:nvSpPr>
        <cdr:cNvPr id="3" name="TextBox 1">
          <a:extLst xmlns:a="http://schemas.openxmlformats.org/drawingml/2006/main">
            <a:ext uri="{FF2B5EF4-FFF2-40B4-BE49-F238E27FC236}">
              <a16:creationId xmlns:a16="http://schemas.microsoft.com/office/drawing/2014/main" id="{50B19616-A96D-E701-D965-46496A41C2EE}"/>
            </a:ext>
          </a:extLst>
        </cdr:cNvPr>
        <cdr:cNvSpPr txBox="1"/>
      </cdr:nvSpPr>
      <cdr:spPr>
        <a:xfrm xmlns:a="http://schemas.openxmlformats.org/drawingml/2006/main">
          <a:off x="17049691" y="5294940"/>
          <a:ext cx="5181450" cy="1077236"/>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ru-RU"/>
          </a:defPPr>
          <a:lvl1pPr marL="0" algn="l" defTabSz="2438092" rtl="0" eaLnBrk="1" latinLnBrk="0" hangingPunct="1">
            <a:defRPr sz="4800" kern="1200">
              <a:solidFill>
                <a:schemeClr val="tx1"/>
              </a:solidFill>
              <a:latin typeface="+mn-lt"/>
              <a:ea typeface="+mn-ea"/>
              <a:cs typeface="+mn-cs"/>
            </a:defRPr>
          </a:lvl1pPr>
          <a:lvl2pPr marL="1219047" algn="l" defTabSz="2438092" rtl="0" eaLnBrk="1" latinLnBrk="0" hangingPunct="1">
            <a:defRPr sz="4800" kern="1200">
              <a:solidFill>
                <a:schemeClr val="tx1"/>
              </a:solidFill>
              <a:latin typeface="+mn-lt"/>
              <a:ea typeface="+mn-ea"/>
              <a:cs typeface="+mn-cs"/>
            </a:defRPr>
          </a:lvl2pPr>
          <a:lvl3pPr marL="2438092" algn="l" defTabSz="2438092" rtl="0" eaLnBrk="1" latinLnBrk="0" hangingPunct="1">
            <a:defRPr sz="4800" kern="1200">
              <a:solidFill>
                <a:schemeClr val="tx1"/>
              </a:solidFill>
              <a:latin typeface="+mn-lt"/>
              <a:ea typeface="+mn-ea"/>
              <a:cs typeface="+mn-cs"/>
            </a:defRPr>
          </a:lvl3pPr>
          <a:lvl4pPr marL="3657139" algn="l" defTabSz="2438092" rtl="0" eaLnBrk="1" latinLnBrk="0" hangingPunct="1">
            <a:defRPr sz="4800" kern="1200">
              <a:solidFill>
                <a:schemeClr val="tx1"/>
              </a:solidFill>
              <a:latin typeface="+mn-lt"/>
              <a:ea typeface="+mn-ea"/>
              <a:cs typeface="+mn-cs"/>
            </a:defRPr>
          </a:lvl4pPr>
          <a:lvl5pPr marL="4876186" algn="l" defTabSz="2438092" rtl="0" eaLnBrk="1" latinLnBrk="0" hangingPunct="1">
            <a:defRPr sz="4800" kern="1200">
              <a:solidFill>
                <a:schemeClr val="tx1"/>
              </a:solidFill>
              <a:latin typeface="+mn-lt"/>
              <a:ea typeface="+mn-ea"/>
              <a:cs typeface="+mn-cs"/>
            </a:defRPr>
          </a:lvl5pPr>
          <a:lvl6pPr marL="6095230" algn="l" defTabSz="2438092" rtl="0" eaLnBrk="1" latinLnBrk="0" hangingPunct="1">
            <a:defRPr sz="4800" kern="1200">
              <a:solidFill>
                <a:schemeClr val="tx1"/>
              </a:solidFill>
              <a:latin typeface="+mn-lt"/>
              <a:ea typeface="+mn-ea"/>
              <a:cs typeface="+mn-cs"/>
            </a:defRPr>
          </a:lvl6pPr>
          <a:lvl7pPr marL="7314277" algn="l" defTabSz="2438092" rtl="0" eaLnBrk="1" latinLnBrk="0" hangingPunct="1">
            <a:defRPr sz="4800" kern="1200">
              <a:solidFill>
                <a:schemeClr val="tx1"/>
              </a:solidFill>
              <a:latin typeface="+mn-lt"/>
              <a:ea typeface="+mn-ea"/>
              <a:cs typeface="+mn-cs"/>
            </a:defRPr>
          </a:lvl7pPr>
          <a:lvl8pPr marL="8533324" algn="l" defTabSz="2438092" rtl="0" eaLnBrk="1" latinLnBrk="0" hangingPunct="1">
            <a:defRPr sz="4800" kern="1200">
              <a:solidFill>
                <a:schemeClr val="tx1"/>
              </a:solidFill>
              <a:latin typeface="+mn-lt"/>
              <a:ea typeface="+mn-ea"/>
              <a:cs typeface="+mn-cs"/>
            </a:defRPr>
          </a:lvl8pPr>
          <a:lvl9pPr marL="9752371" algn="l" defTabSz="2438092" rtl="0" eaLnBrk="1" latinLnBrk="0" hangingPunct="1">
            <a:defRPr sz="4800" kern="1200">
              <a:solidFill>
                <a:schemeClr val="tx1"/>
              </a:solidFill>
              <a:latin typeface="+mn-lt"/>
              <a:ea typeface="+mn-ea"/>
              <a:cs typeface="+mn-cs"/>
            </a:defRPr>
          </a:lvl9pPr>
        </a:lstStyle>
        <a:p xmlns:a="http://schemas.openxmlformats.org/drawingml/2006/main">
          <a:pPr algn="l"/>
          <a:r>
            <a:rPr lang="en-US" sz="3200" b="1" i="0" dirty="0">
              <a:solidFill>
                <a:schemeClr val="bg2">
                  <a:lumMod val="50000"/>
                </a:schemeClr>
              </a:solidFill>
              <a:effectLst/>
              <a:latin typeface="Arial" panose="020B0604020202020204" pitchFamily="34" charset="0"/>
            </a:rPr>
            <a:t>Supplies and Repairs, +2% in last 12 months</a:t>
          </a:r>
        </a:p>
      </cdr:txBody>
    </cdr:sp>
  </cdr:relSizeAnchor>
</c:userShapes>
</file>

<file path=ppt/drawings/drawing3.xml><?xml version="1.0" encoding="utf-8"?>
<c:userShapes xmlns:c="http://schemas.openxmlformats.org/drawingml/2006/chart">
  <cdr:relSizeAnchor xmlns:cdr="http://schemas.openxmlformats.org/drawingml/2006/chartDrawing">
    <cdr:from>
      <cdr:x>0.79863</cdr:x>
      <cdr:y>0.39219</cdr:y>
    </cdr:from>
    <cdr:to>
      <cdr:x>0.97139</cdr:x>
      <cdr:y>0.54266</cdr:y>
    </cdr:to>
    <cdr:sp macro="" textlink="">
      <cdr:nvSpPr>
        <cdr:cNvPr id="2" name="TextBox 1">
          <a:extLst xmlns:a="http://schemas.openxmlformats.org/drawingml/2006/main">
            <a:ext uri="{FF2B5EF4-FFF2-40B4-BE49-F238E27FC236}">
              <a16:creationId xmlns:a16="http://schemas.microsoft.com/office/drawing/2014/main" id="{A6F85060-3A9C-C0D8-CD12-6C44DA52ADDB}"/>
            </a:ext>
          </a:extLst>
        </cdr:cNvPr>
        <cdr:cNvSpPr txBox="1"/>
      </cdr:nvSpPr>
      <cdr:spPr>
        <a:xfrm xmlns:a="http://schemas.openxmlformats.org/drawingml/2006/main">
          <a:off x="17830800" y="4183898"/>
          <a:ext cx="3857143" cy="16052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a:solidFill>
                <a:schemeClr val="bg2">
                  <a:lumMod val="50000"/>
                </a:schemeClr>
              </a:solidFill>
            </a:rPr>
            <a:t>Mountain I region (Idaho, Montana, Wyoming)</a:t>
          </a:r>
        </a:p>
      </cdr:txBody>
    </cdr:sp>
  </cdr:relSizeAnchor>
  <cdr:relSizeAnchor xmlns:cdr="http://schemas.openxmlformats.org/drawingml/2006/chartDrawing">
    <cdr:from>
      <cdr:x>0.83219</cdr:x>
      <cdr:y>0.02143</cdr:y>
    </cdr:from>
    <cdr:to>
      <cdr:x>1</cdr:x>
      <cdr:y>0.11686</cdr:y>
    </cdr:to>
    <cdr:sp macro="" textlink="">
      <cdr:nvSpPr>
        <cdr:cNvPr id="3" name="TextBox 1">
          <a:extLst xmlns:a="http://schemas.openxmlformats.org/drawingml/2006/main">
            <a:ext uri="{FF2B5EF4-FFF2-40B4-BE49-F238E27FC236}">
              <a16:creationId xmlns:a16="http://schemas.microsoft.com/office/drawing/2014/main" id="{15CEFF25-6CE3-0AAD-B926-B9BEB7BE064D}"/>
            </a:ext>
          </a:extLst>
        </cdr:cNvPr>
        <cdr:cNvSpPr txBox="1"/>
      </cdr:nvSpPr>
      <cdr:spPr>
        <a:xfrm xmlns:a="http://schemas.openxmlformats.org/drawingml/2006/main">
          <a:off x="18579973" y="228600"/>
          <a:ext cx="3746627" cy="10180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b="1" dirty="0">
              <a:solidFill>
                <a:schemeClr val="tx1"/>
              </a:solidFill>
            </a:rPr>
            <a:t>US average (48 states), +18% last 12 months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D41B0E-0A9B-FB43-B29A-2C5A495EA0A7}" type="datetimeFigureOut">
              <a:rPr lang="ru-RU" smtClean="0">
                <a:latin typeface="Archivo Regular" charset="0"/>
              </a:rPr>
              <a:t>22.01.2024</a:t>
            </a:fld>
            <a:endParaRPr lang="ru-RU" dirty="0">
              <a:latin typeface="Archivo Regular" charset="0"/>
            </a:endParaRPr>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latin typeface="Archivo Regular" charset="0"/>
            </a:endParaRPr>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111949-EE69-F440-BF44-484174DCC2AF}" type="slidenum">
              <a:rPr lang="ru-RU" smtClean="0">
                <a:latin typeface="Archivo Regular" charset="0"/>
              </a:rPr>
              <a:t>‹#›</a:t>
            </a:fld>
            <a:endParaRPr lang="ru-RU" dirty="0">
              <a:latin typeface="Archivo Regular" charset="0"/>
            </a:endParaRPr>
          </a:p>
        </p:txBody>
      </p:sp>
      <p:sp>
        <p:nvSpPr>
          <p:cNvPr id="6" name="Верхний колонтитул 5"/>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latin typeface="Archivo Regular" charset="0"/>
            </a:endParaRPr>
          </a:p>
        </p:txBody>
      </p:sp>
    </p:spTree>
    <p:extLst>
      <p:ext uri="{BB962C8B-B14F-4D97-AF65-F5344CB8AC3E}">
        <p14:creationId xmlns:p14="http://schemas.microsoft.com/office/powerpoint/2010/main" val="2399242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chivo Regular" charset="0"/>
              </a:defRPr>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chivo Regular" charset="0"/>
              </a:defRPr>
            </a:lvl1pPr>
          </a:lstStyle>
          <a:p>
            <a:fld id="{E7E03F2D-4C40-8A47-B131-FA84CE0A3C0A}" type="datetimeFigureOut">
              <a:rPr lang="ru-RU" smtClean="0"/>
              <a:pPr/>
              <a:t>22.01.2024</a:t>
            </a:fld>
            <a:endParaRPr lang="ru-RU"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err="1"/>
              <a:t>Образец</a:t>
            </a:r>
            <a:r>
              <a:rPr lang="en-US" dirty="0"/>
              <a:t> </a:t>
            </a:r>
            <a:r>
              <a:rPr lang="en-US" dirty="0" err="1"/>
              <a:t>текста</a:t>
            </a:r>
            <a:endParaRPr lang="en-US" dirty="0"/>
          </a:p>
          <a:p>
            <a:pPr lvl="1"/>
            <a:r>
              <a:rPr lang="en-US" dirty="0" err="1"/>
              <a:t>Второй</a:t>
            </a:r>
            <a:r>
              <a:rPr lang="en-US" dirty="0"/>
              <a:t> </a:t>
            </a:r>
            <a:r>
              <a:rPr lang="en-US" dirty="0" err="1"/>
              <a:t>уровень</a:t>
            </a:r>
            <a:endParaRPr lang="en-US" dirty="0"/>
          </a:p>
          <a:p>
            <a:pPr lvl="2"/>
            <a:r>
              <a:rPr lang="en-US" dirty="0" err="1"/>
              <a:t>Третий</a:t>
            </a:r>
            <a:r>
              <a:rPr lang="en-US" dirty="0"/>
              <a:t> </a:t>
            </a:r>
            <a:r>
              <a:rPr lang="en-US" dirty="0" err="1"/>
              <a:t>уровень</a:t>
            </a:r>
            <a:endParaRPr lang="en-US" dirty="0"/>
          </a:p>
          <a:p>
            <a:pPr lvl="3"/>
            <a:r>
              <a:rPr lang="en-US" dirty="0" err="1"/>
              <a:t>Четвертый</a:t>
            </a:r>
            <a:r>
              <a:rPr lang="en-US" dirty="0"/>
              <a:t> </a:t>
            </a:r>
            <a:r>
              <a:rPr lang="en-US" dirty="0" err="1"/>
              <a:t>уровень</a:t>
            </a:r>
            <a:endParaRPr lang="en-US" dirty="0"/>
          </a:p>
          <a:p>
            <a:pPr lvl="4"/>
            <a:r>
              <a:rPr lang="en-US" dirty="0" err="1"/>
              <a:t>Пятый</a:t>
            </a:r>
            <a:r>
              <a:rPr lang="en-US" dirty="0"/>
              <a:t> </a:t>
            </a:r>
            <a:r>
              <a:rPr lang="en-US" dirty="0" err="1"/>
              <a:t>уровень</a:t>
            </a:r>
            <a:endParaRPr lang="ru-RU" dirty="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chivo Regular" charset="0"/>
              </a:defRPr>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chivo Regular" charset="0"/>
              </a:defRPr>
            </a:lvl1pPr>
          </a:lstStyle>
          <a:p>
            <a:fld id="{013FC40D-6FB9-1648-B027-EAD4E7DC4F2C}" type="slidenum">
              <a:rPr lang="ru-RU" smtClean="0"/>
              <a:pPr/>
              <a:t>‹#›</a:t>
            </a:fld>
            <a:endParaRPr lang="ru-RU" dirty="0"/>
          </a:p>
        </p:txBody>
      </p:sp>
    </p:spTree>
    <p:extLst>
      <p:ext uri="{BB962C8B-B14F-4D97-AF65-F5344CB8AC3E}">
        <p14:creationId xmlns:p14="http://schemas.microsoft.com/office/powerpoint/2010/main" val="4180741598"/>
      </p:ext>
    </p:extLst>
  </p:cSld>
  <p:clrMap bg1="lt1" tx1="dk1" bg2="lt2" tx2="dk2" accent1="accent1" accent2="accent2" accent3="accent3" accent4="accent4" accent5="accent5" accent6="accent6" hlink="hlink" folHlink="folHlink"/>
  <p:hf hdr="0" ftr="0" dt="0"/>
  <p:notesStyle>
    <a:lvl1pPr marL="0" algn="l" defTabSz="1219047" rtl="0" eaLnBrk="1" latinLnBrk="0" hangingPunct="1">
      <a:defRPr sz="3200" b="0" i="0" kern="1200">
        <a:solidFill>
          <a:schemeClr val="tx1"/>
        </a:solidFill>
        <a:latin typeface="Archivo Regular" charset="0"/>
        <a:ea typeface="+mn-ea"/>
        <a:cs typeface="+mn-cs"/>
      </a:defRPr>
    </a:lvl1pPr>
    <a:lvl2pPr marL="1219047" algn="l" defTabSz="1219047" rtl="0" eaLnBrk="1" latinLnBrk="0" hangingPunct="1">
      <a:defRPr sz="3200" b="0" i="0" kern="1200">
        <a:solidFill>
          <a:schemeClr val="tx1"/>
        </a:solidFill>
        <a:latin typeface="Archivo Regular" charset="0"/>
        <a:ea typeface="+mn-ea"/>
        <a:cs typeface="+mn-cs"/>
      </a:defRPr>
    </a:lvl2pPr>
    <a:lvl3pPr marL="2438092" algn="l" defTabSz="1219047" rtl="0" eaLnBrk="1" latinLnBrk="0" hangingPunct="1">
      <a:defRPr sz="3200" b="0" i="0" kern="1200">
        <a:solidFill>
          <a:schemeClr val="tx1"/>
        </a:solidFill>
        <a:latin typeface="Archivo Regular" charset="0"/>
        <a:ea typeface="+mn-ea"/>
        <a:cs typeface="+mn-cs"/>
      </a:defRPr>
    </a:lvl3pPr>
    <a:lvl4pPr marL="3657139" algn="l" defTabSz="1219047" rtl="0" eaLnBrk="1" latinLnBrk="0" hangingPunct="1">
      <a:defRPr sz="3200" b="0" i="0" kern="1200">
        <a:solidFill>
          <a:schemeClr val="tx1"/>
        </a:solidFill>
        <a:latin typeface="Archivo Regular" charset="0"/>
        <a:ea typeface="+mn-ea"/>
        <a:cs typeface="+mn-cs"/>
      </a:defRPr>
    </a:lvl4pPr>
    <a:lvl5pPr marL="4876186" algn="l" defTabSz="1219047" rtl="0" eaLnBrk="1" latinLnBrk="0" hangingPunct="1">
      <a:defRPr sz="3200" b="0" i="0" kern="1200">
        <a:solidFill>
          <a:schemeClr val="tx1"/>
        </a:solidFill>
        <a:latin typeface="Archivo Regular" charset="0"/>
        <a:ea typeface="+mn-ea"/>
        <a:cs typeface="+mn-cs"/>
      </a:defRPr>
    </a:lvl5pPr>
    <a:lvl6pPr marL="6095230" algn="l" defTabSz="1219047" rtl="0" eaLnBrk="1" latinLnBrk="0" hangingPunct="1">
      <a:defRPr sz="3200" kern="1200">
        <a:solidFill>
          <a:schemeClr val="tx1"/>
        </a:solidFill>
        <a:latin typeface="+mn-lt"/>
        <a:ea typeface="+mn-ea"/>
        <a:cs typeface="+mn-cs"/>
      </a:defRPr>
    </a:lvl6pPr>
    <a:lvl7pPr marL="7314277" algn="l" defTabSz="1219047" rtl="0" eaLnBrk="1" latinLnBrk="0" hangingPunct="1">
      <a:defRPr sz="3200" kern="1200">
        <a:solidFill>
          <a:schemeClr val="tx1"/>
        </a:solidFill>
        <a:latin typeface="+mn-lt"/>
        <a:ea typeface="+mn-ea"/>
        <a:cs typeface="+mn-cs"/>
      </a:defRPr>
    </a:lvl7pPr>
    <a:lvl8pPr marL="8533324" algn="l" defTabSz="1219047" rtl="0" eaLnBrk="1" latinLnBrk="0" hangingPunct="1">
      <a:defRPr sz="3200" kern="1200">
        <a:solidFill>
          <a:schemeClr val="tx1"/>
        </a:solidFill>
        <a:latin typeface="+mn-lt"/>
        <a:ea typeface="+mn-ea"/>
        <a:cs typeface="+mn-cs"/>
      </a:defRPr>
    </a:lvl8pPr>
    <a:lvl9pPr marL="9752371" algn="l" defTabSz="1219047"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Arial" panose="020B0604020202020204" pitchFamily="34" charset="0"/>
              </a:rPr>
              <a:t>USDA ERS projects all input costs will be up only 3.5% on average, for all commodities, in 2024</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4819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KC Fed. DOES include Mtn Region</a:t>
            </a:r>
          </a:p>
        </p:txBody>
      </p:sp>
      <p:sp>
        <p:nvSpPr>
          <p:cNvPr id="4" name="Slide Number Placeholder 3"/>
          <p:cNvSpPr>
            <a:spLocks noGrp="1"/>
          </p:cNvSpPr>
          <p:nvPr>
            <p:ph type="sldNum" sz="quarter" idx="5"/>
          </p:nvPr>
        </p:nvSpPr>
        <p:spPr/>
        <p:txBody>
          <a:bodyPr/>
          <a:lstStyle/>
          <a:p>
            <a:fld id="{013FC40D-6FB9-1648-B027-EAD4E7DC4F2C}" type="slidenum">
              <a:rPr lang="ru-RU" smtClean="0"/>
              <a:pPr/>
              <a:t>15</a:t>
            </a:fld>
            <a:endParaRPr lang="ru-RU" dirty="0"/>
          </a:p>
        </p:txBody>
      </p:sp>
    </p:spTree>
    <p:extLst>
      <p:ext uri="{BB962C8B-B14F-4D97-AF65-F5344CB8AC3E}">
        <p14:creationId xmlns:p14="http://schemas.microsoft.com/office/powerpoint/2010/main" val="3793584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047" rtl="0" eaLnBrk="1" fontAlgn="auto" latinLnBrk="0" hangingPunct="1">
              <a:lnSpc>
                <a:spcPct val="100000"/>
              </a:lnSpc>
              <a:spcBef>
                <a:spcPts val="0"/>
              </a:spcBef>
              <a:spcAft>
                <a:spcPts val="0"/>
              </a:spcAft>
              <a:buClrTx/>
              <a:buSzTx/>
              <a:buFontTx/>
              <a:buNone/>
              <a:tabLst/>
              <a:defRPr/>
            </a:pPr>
            <a:r>
              <a:rPr lang="en-US" dirty="0"/>
              <a:t>KC Fed. DOES include Mtn Region</a:t>
            </a:r>
          </a:p>
          <a:p>
            <a:endParaRPr lang="en-US" dirty="0"/>
          </a:p>
        </p:txBody>
      </p:sp>
      <p:sp>
        <p:nvSpPr>
          <p:cNvPr id="4" name="Slide Number Placeholder 3"/>
          <p:cNvSpPr>
            <a:spLocks noGrp="1"/>
          </p:cNvSpPr>
          <p:nvPr>
            <p:ph type="sldNum" sz="quarter" idx="5"/>
          </p:nvPr>
        </p:nvSpPr>
        <p:spPr/>
        <p:txBody>
          <a:bodyPr/>
          <a:lstStyle/>
          <a:p>
            <a:fld id="{013FC40D-6FB9-1648-B027-EAD4E7DC4F2C}" type="slidenum">
              <a:rPr lang="ru-RU" smtClean="0"/>
              <a:pPr/>
              <a:t>16</a:t>
            </a:fld>
            <a:endParaRPr lang="ru-RU" dirty="0"/>
          </a:p>
        </p:txBody>
      </p:sp>
    </p:spTree>
    <p:extLst>
      <p:ext uri="{BB962C8B-B14F-4D97-AF65-F5344CB8AC3E}">
        <p14:creationId xmlns:p14="http://schemas.microsoft.com/office/powerpoint/2010/main" val="1118249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high valued transactions occurred in the Treasure Valley in 2022, increasing the average $/acre. These properties agricultural in nature but were heavily influenced by development in the area.</a:t>
            </a:r>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18</a:t>
            </a:fld>
            <a:endParaRPr lang="en-US" altLang="en-US"/>
          </a:p>
        </p:txBody>
      </p:sp>
    </p:spTree>
    <p:extLst>
      <p:ext uri="{BB962C8B-B14F-4D97-AF65-F5344CB8AC3E}">
        <p14:creationId xmlns:p14="http://schemas.microsoft.com/office/powerpoint/2010/main" val="1634671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19</a:t>
            </a:fld>
            <a:endParaRPr lang="en-US" altLang="en-US"/>
          </a:p>
        </p:txBody>
      </p:sp>
    </p:spTree>
    <p:extLst>
      <p:ext uri="{BB962C8B-B14F-4D97-AF65-F5344CB8AC3E}">
        <p14:creationId xmlns:p14="http://schemas.microsoft.com/office/powerpoint/2010/main" val="520823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Neuton"/>
              </a:rPr>
              <a:t>Other than land, another big ticket item is machinery. </a:t>
            </a:r>
          </a:p>
          <a:p>
            <a:endParaRPr lang="en-US" b="0" i="0" dirty="0">
              <a:solidFill>
                <a:srgbClr val="333333"/>
              </a:solidFill>
              <a:effectLst/>
              <a:latin typeface="Neuton"/>
            </a:endParaRPr>
          </a:p>
          <a:p>
            <a:r>
              <a:rPr lang="en-US" b="0" i="0" dirty="0">
                <a:solidFill>
                  <a:srgbClr val="222222"/>
                </a:solidFill>
                <a:effectLst/>
                <a:latin typeface="Georgia" panose="02040502050405020303" pitchFamily="18" charset="0"/>
              </a:rPr>
              <a:t>arm equipment and machinery dealers may not be as optimistic about prices in 2024 as they were a year ago, but it doesn’t mean prices will decline, </a:t>
            </a:r>
          </a:p>
          <a:p>
            <a:endParaRPr lang="en-US" b="0" i="0" dirty="0">
              <a:solidFill>
                <a:srgbClr val="333333"/>
              </a:solidFill>
              <a:effectLst/>
              <a:latin typeface="Neuton"/>
            </a:endParaRPr>
          </a:p>
          <a:p>
            <a:r>
              <a:rPr lang="en-US" b="0" i="0" dirty="0">
                <a:solidFill>
                  <a:srgbClr val="333333"/>
                </a:solidFill>
                <a:effectLst/>
                <a:latin typeface="Neuton"/>
              </a:rPr>
              <a:t>Supply chain backlogs and a lack of labor have caused shortages in all sectors, especially in manufacturing.   Since Covid-19, the shortage of equipment and parts have driven machinery prices to record levels. Compared to 2020, the price index for machinery increased by almost 50%. </a:t>
            </a:r>
          </a:p>
          <a:p>
            <a:endParaRPr lang="en-US" dirty="0"/>
          </a:p>
          <a:p>
            <a:pPr marL="0" marR="0" lvl="0" indent="0" algn="l" defTabSz="1219047"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Neuton"/>
              </a:rPr>
              <a:t>With demand likely to decline within the next year or two, manufacturers should be able to catch up on their back orders and re-establish supply chains. Again, the price increase may slow down, but it will not go back to the pre-pandemic level.</a:t>
            </a:r>
            <a:endParaRPr lang="en-US" dirty="0"/>
          </a:p>
          <a:p>
            <a:endParaRPr lang="en-US" b="0" i="0" dirty="0">
              <a:solidFill>
                <a:srgbClr val="333333"/>
              </a:solidFill>
              <a:effectLst/>
              <a:latin typeface="Neuton"/>
            </a:endParaRP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99213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Workers: Employees engaged in planting, tending and harvesting crops including operation of farm machinery on crop farms.</a:t>
            </a:r>
          </a:p>
          <a:p>
            <a:r>
              <a:rPr lang="en-US" dirty="0"/>
              <a:t>Livestock workers: Employees tending livestock, milking cows or caring for poultry, including operation of farm machinery on livestock or poultry operations. </a:t>
            </a:r>
          </a:p>
          <a:p>
            <a:r>
              <a:rPr lang="en-US" dirty="0"/>
              <a:t>Supervisors: Hired managers, range foremen, crew leaders, etc. S</a:t>
            </a:r>
          </a:p>
          <a:p>
            <a:r>
              <a:rPr lang="en-US" dirty="0"/>
              <a:t>Other Workers: Employees engaged in agricultural work not included in the other three categories. Bookkeepers and pilots are examples.</a:t>
            </a:r>
          </a:p>
          <a:p>
            <a:endParaRPr lang="en-US" dirty="0"/>
          </a:p>
          <a:p>
            <a:r>
              <a:rPr lang="en-US" b="0" i="0" dirty="0">
                <a:solidFill>
                  <a:srgbClr val="333333"/>
                </a:solidFill>
                <a:effectLst/>
                <a:latin typeface="Neuton"/>
              </a:rPr>
              <a:t>Despite the higher borrowing costs, farm real estate values continued to increase, but the acceleration is like to ease somewhat. </a:t>
            </a:r>
            <a:r>
              <a:rPr lang="en-US" dirty="0"/>
              <a:t>In 2022, average farmland value in the US has increased by 12.4%, In Idaho, the increase is slightly lower, but still exceeding 10%.</a:t>
            </a:r>
          </a:p>
          <a:p>
            <a:endParaRPr lang="en-US" dirty="0"/>
          </a:p>
          <a:p>
            <a:endParaRPr lang="en-US" b="0" i="0" dirty="0">
              <a:solidFill>
                <a:srgbClr val="333333"/>
              </a:solidFill>
              <a:effectLst/>
              <a:latin typeface="Neuton"/>
            </a:endParaRP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33286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increase in farm expenses in 2022 is primarily attributed to 40% increases in manufactured (fertilizer, chemicals and fuel) inputs, 17% increases in payments to stakeholders (non-cash compensation, net rents and interest expense), and 13% increases in farm origin (feed, seed and replacement livestock purchases). All other inputs, including labor, property taxes and fees, and capital consumption all increased by percentages ranging from 2% to 11% relative to 2021.</a:t>
            </a:r>
          </a:p>
        </p:txBody>
      </p:sp>
      <p:sp>
        <p:nvSpPr>
          <p:cNvPr id="4" name="Slide Number Placeholder 3"/>
          <p:cNvSpPr>
            <a:spLocks noGrp="1"/>
          </p:cNvSpPr>
          <p:nvPr>
            <p:ph type="sldNum" sz="quarter" idx="5"/>
          </p:nvPr>
        </p:nvSpPr>
        <p:spPr/>
        <p:txBody>
          <a:bodyPr/>
          <a:lstStyle/>
          <a:p>
            <a:fld id="{013FC40D-6FB9-1648-B027-EAD4E7DC4F2C}" type="slidenum">
              <a:rPr lang="ru-RU" smtClean="0"/>
              <a:pPr/>
              <a:t>22</a:t>
            </a:fld>
            <a:endParaRPr lang="ru-RU" dirty="0"/>
          </a:p>
        </p:txBody>
      </p:sp>
    </p:spTree>
    <p:extLst>
      <p:ext uri="{BB962C8B-B14F-4D97-AF65-F5344CB8AC3E}">
        <p14:creationId xmlns:p14="http://schemas.microsoft.com/office/powerpoint/2010/main" val="3461927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discuss the input costs of these categories,</a:t>
            </a:r>
          </a:p>
          <a:p>
            <a:endParaRPr lang="en-US" dirty="0"/>
          </a:p>
          <a:p>
            <a:r>
              <a:rPr lang="en-US" dirty="0"/>
              <a:t>Fuel and </a:t>
            </a:r>
            <a:r>
              <a:rPr lang="en-US" dirty="0" err="1"/>
              <a:t>eletrictity</a:t>
            </a:r>
            <a:endParaRPr lang="en-US" dirty="0"/>
          </a:p>
          <a:p>
            <a:r>
              <a:rPr lang="en-US" dirty="0" err="1"/>
              <a:t>Fertlizer</a:t>
            </a:r>
            <a:r>
              <a:rPr lang="en-US" dirty="0"/>
              <a:t> and </a:t>
            </a:r>
            <a:r>
              <a:rPr lang="en-US" dirty="0" err="1"/>
              <a:t>checmical</a:t>
            </a:r>
            <a:endParaRPr lang="en-US" dirty="0"/>
          </a:p>
          <a:p>
            <a:r>
              <a:rPr lang="en-US" dirty="0"/>
              <a:t>Interest Rate</a:t>
            </a:r>
          </a:p>
          <a:p>
            <a:r>
              <a:rPr lang="en-US" dirty="0"/>
              <a:t>Farmland price </a:t>
            </a:r>
            <a:r>
              <a:rPr lang="en-US" dirty="0" err="1"/>
              <a:t>snad</a:t>
            </a:r>
            <a:r>
              <a:rPr lang="en-US" dirty="0"/>
              <a:t> rental rate</a:t>
            </a:r>
          </a:p>
          <a:p>
            <a:r>
              <a:rPr lang="en-US" dirty="0"/>
              <a:t>Machinery,</a:t>
            </a:r>
          </a:p>
          <a:p>
            <a:r>
              <a:rPr lang="en-US" dirty="0"/>
              <a:t>And last but not least, feed costs.</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1287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https://www.eia.gov/outlooks/steo/data/browser/</a:t>
            </a:r>
          </a:p>
        </p:txBody>
      </p:sp>
      <p:sp>
        <p:nvSpPr>
          <p:cNvPr id="4" name="Slide Number Placeholder 3"/>
          <p:cNvSpPr>
            <a:spLocks noGrp="1"/>
          </p:cNvSpPr>
          <p:nvPr>
            <p:ph type="sldNum" sz="quarter" idx="5"/>
          </p:nvPr>
        </p:nvSpPr>
        <p:spPr/>
        <p:txBody>
          <a:bodyPr/>
          <a:lstStyle/>
          <a:p>
            <a:fld id="{013FC40D-6FB9-1648-B027-EAD4E7DC4F2C}" type="slidenum">
              <a:rPr lang="ru-RU" smtClean="0"/>
              <a:pPr/>
              <a:t>5</a:t>
            </a:fld>
            <a:endParaRPr lang="ru-RU" dirty="0"/>
          </a:p>
        </p:txBody>
      </p:sp>
    </p:spTree>
    <p:extLst>
      <p:ext uri="{BB962C8B-B14F-4D97-AF65-F5344CB8AC3E}">
        <p14:creationId xmlns:p14="http://schemas.microsoft.com/office/powerpoint/2010/main" val="2140949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Natural gas prices also affect the prices of nitrogen-based fertilizer. In most of the countries, natural gas is the main feedstock for nitrogen fertilizers, so a lower natural gas prices naturally means that nitrogen price would also go down.</a:t>
            </a:r>
          </a:p>
          <a:p>
            <a:endParaRPr lang="en-US" dirty="0"/>
          </a:p>
          <a:p>
            <a:r>
              <a:rPr lang="en-US" dirty="0"/>
              <a:t>Meanwhile, because fertilizer prices were so high in 2022, producer worldwide had lowered fertilizer consumption by almost 7% because of the affordability issue.</a:t>
            </a:r>
          </a:p>
          <a:p>
            <a:r>
              <a:rPr lang="en-US" dirty="0"/>
              <a:t>The increased supply, due to lower natural gas prices, combined with lower demand, has led to a dramatic downturn in fertilizer prices. </a:t>
            </a:r>
          </a:p>
          <a:p>
            <a:endParaRPr lang="en-US" dirty="0"/>
          </a:p>
          <a:p>
            <a:pPr marL="0" marR="0" lvl="0" indent="0" algn="l" defTabSz="1219047" rtl="0" eaLnBrk="1" fontAlgn="auto" latinLnBrk="0" hangingPunct="1">
              <a:lnSpc>
                <a:spcPct val="100000"/>
              </a:lnSpc>
              <a:spcBef>
                <a:spcPts val="0"/>
              </a:spcBef>
              <a:spcAft>
                <a:spcPts val="0"/>
              </a:spcAft>
              <a:buClrTx/>
              <a:buSzTx/>
              <a:buFontTx/>
              <a:buNone/>
              <a:tabLst/>
              <a:defRPr/>
            </a:pPr>
            <a:r>
              <a:rPr lang="en-US" dirty="0"/>
              <a:t>The chart here shows the fertilizer prices in the US Midwest, where we have access to data back to the pre-pandemic period.  We can see that Anhydrous Ammonia and Potash both dropped by 40% in the last 12 months, and Urea prices dropped by 30%, and DAP prices declined by a quarter in the last 12 months.</a:t>
            </a:r>
          </a:p>
          <a:p>
            <a:endParaRPr lang="en-US" dirty="0"/>
          </a:p>
          <a:p>
            <a:endParaRPr lang="en-US" dirty="0"/>
          </a:p>
          <a:p>
            <a:endParaRPr lang="en-US" dirty="0"/>
          </a:p>
          <a:p>
            <a:r>
              <a:rPr lang="en-US" dirty="0"/>
              <a:t>and the pre of potash started to decline in December 2022, while the price for phosphate, declined more slowly, and the real drop did not begin </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63213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Open Sans" panose="020B0606030504020204" pitchFamily="34" charset="0"/>
              </a:rPr>
              <a:t>As the saying goes “the cure for high prices, is high prices”, </a:t>
            </a:r>
          </a:p>
          <a:p>
            <a:endParaRPr lang="en-US" b="0" i="0" dirty="0">
              <a:solidFill>
                <a:srgbClr val="303030"/>
              </a:solidFill>
              <a:effectLst/>
              <a:latin typeface="Open Sans" panose="020B0606030504020204" pitchFamily="34" charset="0"/>
            </a:endParaRPr>
          </a:p>
          <a:p>
            <a:r>
              <a:rPr lang="en-US" b="0" i="0" dirty="0">
                <a:solidFill>
                  <a:srgbClr val="222222"/>
                </a:solidFill>
                <a:effectLst/>
                <a:latin typeface="LatoRegular"/>
              </a:rPr>
              <a:t>Morocco and Russia were unfairly subsidizing their phosphate exports and flooding the U.S. market.</a:t>
            </a:r>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02852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fertilizer market in the pacific northwest, where we only had data starting from October 2022,</a:t>
            </a:r>
          </a:p>
          <a:p>
            <a:endParaRPr lang="en-US" dirty="0"/>
          </a:p>
          <a:p>
            <a:r>
              <a:rPr lang="en-US" dirty="0"/>
              <a:t>We can see largely similar pattern as the Midwest, except that pries are a lot more stale, compared to midwestern prices.</a:t>
            </a:r>
          </a:p>
          <a:p>
            <a:endParaRPr lang="en-US" dirty="0"/>
          </a:p>
          <a:p>
            <a:r>
              <a:rPr lang="en-US" dirty="0"/>
              <a:t>Starting with nitrogen, liquified nitrogen price only dropped 16% in the last 12 months, but urea price dropped by 30%, same as in the Midwest. </a:t>
            </a:r>
          </a:p>
          <a:p>
            <a:endParaRPr lang="en-US" dirty="0"/>
          </a:p>
          <a:p>
            <a:r>
              <a:rPr lang="en-US" dirty="0"/>
              <a:t>For Potash, we have red and white, red potash price declined by 24%, and red potash dropped by nearly 40%, which again is similar in magnitude as the Midwest.</a:t>
            </a:r>
          </a:p>
          <a:p>
            <a:endParaRPr lang="en-US" dirty="0"/>
          </a:p>
          <a:p>
            <a:r>
              <a:rPr lang="en-US" dirty="0"/>
              <a:t>However, the phosphate price in PNW has only declined by 13% in the last 12 months, while in Illinois it dropped by 25%. So a much lower magnitude of price</a:t>
            </a:r>
          </a:p>
          <a:p>
            <a:endParaRPr lang="en-US" dirty="0"/>
          </a:p>
          <a:p>
            <a:r>
              <a:rPr lang="en-US" dirty="0"/>
              <a:t>Fertilizer prices were already going up before the war because of strong demand, but the </a:t>
            </a:r>
            <a:r>
              <a:rPr lang="en-US" dirty="0" err="1"/>
              <a:t>sancation</a:t>
            </a:r>
            <a:r>
              <a:rPr lang="en-US" dirty="0"/>
              <a:t> on Russia and Belarus </a:t>
            </a:r>
            <a:r>
              <a:rPr lang="en-US" dirty="0" err="1"/>
              <a:t>expoerts</a:t>
            </a:r>
            <a:r>
              <a:rPr lang="en-US" dirty="0"/>
              <a:t> had made the things much worse. </a:t>
            </a:r>
          </a:p>
          <a:p>
            <a:endParaRPr lang="en-US" dirty="0"/>
          </a:p>
          <a:p>
            <a:r>
              <a:rPr lang="en-US" dirty="0"/>
              <a:t>The chart here shows the fertilizer prices in the US Midwest, where we have access to data.  </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93422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Open Sans" panose="020B0606030504020204" pitchFamily="34" charset="0"/>
              </a:rPr>
              <a:t>Looking ahead, we are likely to see slightly similar or continued lower fertilizer prices in 2024.</a:t>
            </a:r>
          </a:p>
          <a:p>
            <a:endParaRPr lang="en-US" b="0" i="0" dirty="0">
              <a:solidFill>
                <a:srgbClr val="303030"/>
              </a:solidFill>
              <a:effectLst/>
              <a:latin typeface="Open Sans" panose="020B0606030504020204" pitchFamily="34" charset="0"/>
            </a:endParaRPr>
          </a:p>
          <a:p>
            <a:r>
              <a:rPr lang="en-US" b="0" i="0" dirty="0">
                <a:solidFill>
                  <a:srgbClr val="303030"/>
                </a:solidFill>
                <a:effectLst/>
                <a:latin typeface="Open Sans" panose="020B0606030504020204" pitchFamily="34" charset="0"/>
              </a:rPr>
              <a:t>From the demand side, How many corn acres are planted in the U.S. in 2024 could influence global fertilizer prices. Corn prices were low in 2023, and because of that</a:t>
            </a:r>
          </a:p>
          <a:p>
            <a:r>
              <a:rPr lang="en-US" b="0" i="0" dirty="0">
                <a:solidFill>
                  <a:srgbClr val="303030"/>
                </a:solidFill>
                <a:effectLst/>
                <a:latin typeface="Open Sans" panose="020B0606030504020204" pitchFamily="34" charset="0"/>
              </a:rPr>
              <a:t>Most analysts believe more soybean acres will be planted in 2024, because soybeans have a better margins compared to corn. Some estimates in fact suggested that corn acreage may drop from 95 million acres in 2023 to 91 million acres in 2024. So less corn acreage means that there will be less fertilizer </a:t>
            </a:r>
            <a:r>
              <a:rPr lang="en-US" b="0" i="0" dirty="0" err="1">
                <a:solidFill>
                  <a:srgbClr val="303030"/>
                </a:solidFill>
                <a:effectLst/>
                <a:latin typeface="Open Sans" panose="020B0606030504020204" pitchFamily="34" charset="0"/>
              </a:rPr>
              <a:t>dmenad</a:t>
            </a:r>
            <a:r>
              <a:rPr lang="en-US" b="0" i="0" dirty="0">
                <a:solidFill>
                  <a:srgbClr val="303030"/>
                </a:solidFill>
                <a:effectLst/>
                <a:latin typeface="Open Sans" panose="020B0606030504020204" pitchFamily="34" charset="0"/>
              </a:rPr>
              <a:t>, and </a:t>
            </a:r>
            <a:r>
              <a:rPr lang="en-US" b="0" i="0" dirty="0" err="1">
                <a:solidFill>
                  <a:srgbClr val="303030"/>
                </a:solidFill>
                <a:effectLst/>
                <a:latin typeface="Open Sans" panose="020B0606030504020204" pitchFamily="34" charset="0"/>
              </a:rPr>
              <a:t>theirefor</a:t>
            </a:r>
            <a:r>
              <a:rPr lang="en-US" b="0" i="0" dirty="0">
                <a:solidFill>
                  <a:srgbClr val="303030"/>
                </a:solidFill>
                <a:effectLst/>
                <a:latin typeface="Open Sans" panose="020B0606030504020204" pitchFamily="34" charset="0"/>
              </a:rPr>
              <a:t> lower prices.</a:t>
            </a:r>
          </a:p>
          <a:p>
            <a:endParaRPr lang="en-US" b="0" i="0" dirty="0">
              <a:solidFill>
                <a:srgbClr val="303030"/>
              </a:solidFill>
              <a:effectLst/>
              <a:latin typeface="Open Sans" panose="020B0606030504020204" pitchFamily="34" charset="0"/>
            </a:endParaRPr>
          </a:p>
          <a:p>
            <a:r>
              <a:rPr lang="en-US" b="0" i="0" dirty="0">
                <a:solidFill>
                  <a:srgbClr val="303030"/>
                </a:solidFill>
                <a:effectLst/>
                <a:latin typeface="Open Sans" panose="020B0606030504020204" pitchFamily="34" charset="0"/>
              </a:rPr>
              <a:t>On the supply side, natural gas prices will be the key factor determining nitrogen fertilizer prices. US typically produce about 85% of the nitrogen fertilizer used in the US domestically, with the remainder coming from imports. US has been expanding its nitrogen fertilizer production capacity in over the past couple years, so availability will likely not be a issue in 2023, and given the forecast of natural gas prices in 2024, we will likely to see more fertilizer supply.</a:t>
            </a:r>
          </a:p>
          <a:p>
            <a:endParaRPr lang="en-US" b="0" i="0" dirty="0">
              <a:solidFill>
                <a:srgbClr val="303030"/>
              </a:solidFill>
              <a:effectLst/>
              <a:latin typeface="Open Sans" panose="020B0606030504020204" pitchFamily="34" charset="0"/>
            </a:endParaRPr>
          </a:p>
          <a:p>
            <a:r>
              <a:rPr lang="en-US" b="0" i="0" dirty="0">
                <a:solidFill>
                  <a:srgbClr val="303030"/>
                </a:solidFill>
                <a:effectLst/>
                <a:latin typeface="Open Sans" panose="020B0606030504020204" pitchFamily="34" charset="0"/>
              </a:rPr>
              <a:t>But, weather conditions can disrupt natural gas or nitrogen production, and there is also the </a:t>
            </a:r>
            <a:r>
              <a:rPr lang="en-US" b="0" i="0" dirty="0" err="1">
                <a:solidFill>
                  <a:srgbClr val="303030"/>
                </a:solidFill>
                <a:effectLst/>
                <a:latin typeface="Open Sans" panose="020B0606030504020204" pitchFamily="34" charset="0"/>
              </a:rPr>
              <a:t>possibiliby</a:t>
            </a:r>
            <a:r>
              <a:rPr lang="en-US" b="0" i="0" dirty="0">
                <a:solidFill>
                  <a:srgbClr val="303030"/>
                </a:solidFill>
                <a:effectLst/>
                <a:latin typeface="Open Sans" panose="020B0606030504020204" pitchFamily="34" charset="0"/>
              </a:rPr>
              <a:t> of supply chain issues affecting the transportation of nitrogen from production regions to use areas.  </a:t>
            </a:r>
          </a:p>
          <a:p>
            <a:endParaRPr lang="en-US" b="0" i="0" dirty="0">
              <a:solidFill>
                <a:srgbClr val="303030"/>
              </a:solidFill>
              <a:effectLst/>
              <a:latin typeface="Open Sans" panose="020B0606030504020204" pitchFamily="34" charset="0"/>
            </a:endParaRPr>
          </a:p>
          <a:p>
            <a:pPr algn="l" fontAlgn="base"/>
            <a:r>
              <a:rPr lang="en-US" b="0" i="0" dirty="0">
                <a:solidFill>
                  <a:srgbClr val="303030"/>
                </a:solidFill>
                <a:effectLst/>
                <a:latin typeface="Open Sans" panose="020B0606030504020204" pitchFamily="34" charset="0"/>
              </a:rPr>
              <a:t>And lastly, while the world has largely </a:t>
            </a:r>
            <a:r>
              <a:rPr lang="en-US" b="0" i="0" dirty="0" err="1">
                <a:solidFill>
                  <a:srgbClr val="303030"/>
                </a:solidFill>
                <a:effectLst/>
                <a:latin typeface="Open Sans" panose="020B0606030504020204" pitchFamily="34" charset="0"/>
              </a:rPr>
              <a:t>abosorbed</a:t>
            </a:r>
            <a:r>
              <a:rPr lang="en-US" b="0" i="0" dirty="0">
                <a:solidFill>
                  <a:srgbClr val="303030"/>
                </a:solidFill>
                <a:effectLst/>
                <a:latin typeface="Open Sans" panose="020B0606030504020204" pitchFamily="34" charset="0"/>
              </a:rPr>
              <a:t> the impact from Russian Ukraine war, we have another big conflict, </a:t>
            </a:r>
            <a:r>
              <a:rPr lang="en-US" b="0" i="0" dirty="0">
                <a:solidFill>
                  <a:srgbClr val="222222"/>
                </a:solidFill>
                <a:effectLst/>
                <a:latin typeface="LatoRegular"/>
              </a:rPr>
              <a:t>One situation that could alter the relative calm in the fertilizer market in 2024 is the continuing war between Israel and Hamas.</a:t>
            </a:r>
          </a:p>
          <a:p>
            <a:pPr algn="l" fontAlgn="base"/>
            <a:endParaRPr lang="en-US" b="0" i="0" dirty="0">
              <a:solidFill>
                <a:srgbClr val="222222"/>
              </a:solidFill>
              <a:effectLst/>
              <a:latin typeface="LatoRegular"/>
            </a:endParaRPr>
          </a:p>
          <a:p>
            <a:pPr algn="l" fontAlgn="base"/>
            <a:r>
              <a:rPr lang="en-US" b="0" i="0" dirty="0">
                <a:solidFill>
                  <a:srgbClr val="222222"/>
                </a:solidFill>
                <a:effectLst/>
                <a:latin typeface="LatoRegular"/>
              </a:rPr>
              <a:t>About 51% of global urea exports come from the Middle East region, and In addition, Israel is the world's fourth largest producer of potash fertilizer. If the conflict continues, it may cause risk to the fertilizer supply chain.</a:t>
            </a:r>
          </a:p>
          <a:p>
            <a:endParaRPr lang="en-US" b="0" i="0" dirty="0">
              <a:solidFill>
                <a:srgbClr val="303030"/>
              </a:solidFill>
              <a:effectLst/>
              <a:latin typeface="Open Sans" panose="020B0606030504020204" pitchFamily="34" charset="0"/>
            </a:endParaRPr>
          </a:p>
          <a:p>
            <a:endParaRPr lang="en-US" b="0" i="0" dirty="0">
              <a:solidFill>
                <a:srgbClr val="303030"/>
              </a:solidFill>
              <a:effectLst/>
              <a:latin typeface="Open Sans" panose="020B0606030504020204" pitchFamily="34" charset="0"/>
            </a:endParaRPr>
          </a:p>
          <a:p>
            <a:endParaRPr lang="en-US" b="0" i="0" dirty="0">
              <a:solidFill>
                <a:srgbClr val="303030"/>
              </a:solidFill>
              <a:effectLst/>
              <a:latin typeface="Open Sans" panose="020B0606030504020204" pitchFamily="34" charset="0"/>
            </a:endParaRPr>
          </a:p>
          <a:p>
            <a:r>
              <a:rPr lang="en-US" b="0" i="0" dirty="0">
                <a:solidFill>
                  <a:srgbClr val="303030"/>
                </a:solidFill>
                <a:effectLst/>
                <a:latin typeface="Open Sans" panose="020B0606030504020204" pitchFamily="34" charset="0"/>
              </a:rPr>
              <a:t>With that, we believe that fertilizer prices will be again lower in 2024, but lots of uncertainties remain. So what are some of the ways that producers can use to manage the fertilizer price risk. Number 1, you may want to apply fertilizer at the </a:t>
            </a:r>
            <a:r>
              <a:rPr lang="en-US" b="0" i="0" dirty="0" err="1">
                <a:solidFill>
                  <a:srgbClr val="303030"/>
                </a:solidFill>
                <a:effectLst/>
                <a:latin typeface="Open Sans" panose="020B0606030504020204" pitchFamily="34" charset="0"/>
              </a:rPr>
              <a:t>recmmonded</a:t>
            </a:r>
            <a:r>
              <a:rPr lang="en-US" b="0" i="0" dirty="0">
                <a:solidFill>
                  <a:srgbClr val="303030"/>
                </a:solidFill>
                <a:effectLst/>
                <a:latin typeface="Open Sans" panose="020B0606030504020204" pitchFamily="34" charset="0"/>
              </a:rPr>
              <a:t> levels, second. you could also price </a:t>
            </a:r>
            <a:r>
              <a:rPr lang="en-US" b="0" i="0" dirty="0" err="1">
                <a:solidFill>
                  <a:srgbClr val="303030"/>
                </a:solidFill>
                <a:effectLst/>
                <a:latin typeface="Open Sans" panose="020B0606030504020204" pitchFamily="34" charset="0"/>
              </a:rPr>
              <a:t>fertlizers</a:t>
            </a:r>
            <a:r>
              <a:rPr lang="en-US" b="0" i="0" dirty="0">
                <a:solidFill>
                  <a:srgbClr val="303030"/>
                </a:solidFill>
                <a:effectLst/>
                <a:latin typeface="Open Sans" panose="020B0606030504020204" pitchFamily="34" charset="0"/>
              </a:rPr>
              <a:t> multiple times during the year. Pricing fertilizer at multiple points will reduce the risk of pricing all at its highest point and will result in an average price closer to the average for the season</a:t>
            </a:r>
          </a:p>
          <a:p>
            <a:endParaRPr lang="en-US" b="0" i="0" dirty="0">
              <a:solidFill>
                <a:srgbClr val="303030"/>
              </a:solidFill>
              <a:effectLst/>
              <a:latin typeface="Open Sans" panose="020B0606030504020204" pitchFamily="34" charset="0"/>
            </a:endParaRPr>
          </a:p>
          <a:p>
            <a:r>
              <a:rPr lang="en-US" b="0" i="0" dirty="0">
                <a:solidFill>
                  <a:srgbClr val="303030"/>
                </a:solidFill>
                <a:effectLst/>
                <a:latin typeface="Open Sans" panose="020B0606030504020204" pitchFamily="34" charset="0"/>
              </a:rPr>
              <a:t>One of the biggest risk when buying high-priced fertilizer is the risk that the crop price goes down. You can mitigate this risk by Marketing a portion of the crop with fertilizer purchases.</a:t>
            </a:r>
          </a:p>
          <a:p>
            <a:endParaRPr lang="en-US" b="0" i="0" dirty="0">
              <a:solidFill>
                <a:srgbClr val="303030"/>
              </a:solidFill>
              <a:effectLst/>
              <a:latin typeface="Open Sans" panose="020B0606030504020204" pitchFamily="34" charset="0"/>
            </a:endParaRPr>
          </a:p>
          <a:p>
            <a:endParaRPr lang="en-US" b="0" i="0" dirty="0">
              <a:solidFill>
                <a:srgbClr val="303030"/>
              </a:solidFill>
              <a:effectLst/>
              <a:latin typeface="Open Sans" panose="020B0606030504020204" pitchFamily="34" charset="0"/>
            </a:endParaRPr>
          </a:p>
          <a:p>
            <a:endParaRPr lang="en-US" b="0" i="0" dirty="0">
              <a:solidFill>
                <a:srgbClr val="303030"/>
              </a:solidFill>
              <a:effectLst/>
              <a:latin typeface="Open Sans" panose="020B0606030504020204" pitchFamily="34" charset="0"/>
            </a:endParaRPr>
          </a:p>
          <a:p>
            <a:endParaRPr lang="en-US" b="0" i="0" dirty="0">
              <a:solidFill>
                <a:srgbClr val="303030"/>
              </a:solidFill>
              <a:effectLst/>
              <a:latin typeface="Open Sans" panose="020B0606030504020204" pitchFamily="34" charset="0"/>
            </a:endParaRPr>
          </a:p>
          <a:p>
            <a:endParaRPr lang="en-US" b="0" i="0" dirty="0">
              <a:solidFill>
                <a:srgbClr val="303030"/>
              </a:solidFill>
              <a:effectLst/>
              <a:latin typeface="Open Sans" panose="020B0606030504020204" pitchFamily="34" charset="0"/>
            </a:endParaRPr>
          </a:p>
          <a:p>
            <a:r>
              <a:rPr lang="en-US" b="0" i="0" dirty="0">
                <a:solidFill>
                  <a:srgbClr val="303030"/>
                </a:solidFill>
                <a:effectLst/>
                <a:latin typeface="Open Sans" panose="020B0606030504020204" pitchFamily="34" charset="0"/>
              </a:rPr>
              <a:t>Such scenarios must be considered, but they seem improbable to have large impacts. However, the prices of nitrogen fertilizers remain uncertain.</a:t>
            </a:r>
            <a:endParaRPr lang="en-US" dirty="0"/>
          </a:p>
          <a:p>
            <a:endParaRPr lang="en-US" dirty="0"/>
          </a:p>
          <a:p>
            <a:endParaRPr lang="en-US" dirty="0"/>
          </a:p>
          <a:p>
            <a:r>
              <a:rPr lang="en-US" b="0" i="0" dirty="0">
                <a:solidFill>
                  <a:srgbClr val="1B1B1B"/>
                </a:solidFill>
                <a:effectLst/>
                <a:latin typeface="Source Sans Pro Web"/>
              </a:rPr>
              <a:t>For some U.S. producers, they  were able to avoid the surge in fertilizer prices caused by Russia’s invasion, because they purchased fertilizers for 2022 plantings in 2021. But for many, this had a huge toll on their </a:t>
            </a:r>
            <a:r>
              <a:rPr lang="en-US" b="0" i="0" dirty="0" err="1">
                <a:solidFill>
                  <a:srgbClr val="1B1B1B"/>
                </a:solidFill>
                <a:effectLst/>
                <a:latin typeface="Source Sans Pro Web"/>
              </a:rPr>
              <a:t>enterprize</a:t>
            </a:r>
            <a:r>
              <a:rPr lang="en-US" b="0" i="0" dirty="0">
                <a:solidFill>
                  <a:srgbClr val="1B1B1B"/>
                </a:solidFill>
                <a:effectLst/>
                <a:latin typeface="Source Sans Pro Web"/>
              </a:rPr>
              <a:t> budget, which my </a:t>
            </a:r>
            <a:r>
              <a:rPr lang="en-US" b="0" i="0" dirty="0" err="1">
                <a:solidFill>
                  <a:srgbClr val="1B1B1B"/>
                </a:solidFill>
                <a:effectLst/>
                <a:latin typeface="Source Sans Pro Web"/>
              </a:rPr>
              <a:t>collauge</a:t>
            </a:r>
            <a:r>
              <a:rPr lang="en-US" b="0" i="0" dirty="0">
                <a:solidFill>
                  <a:srgbClr val="1B1B1B"/>
                </a:solidFill>
                <a:effectLst/>
                <a:latin typeface="Source Sans Pro Web"/>
              </a:rPr>
              <a:t> Pat will discuss more later.</a:t>
            </a:r>
          </a:p>
          <a:p>
            <a:endParaRPr lang="en-US" dirty="0"/>
          </a:p>
          <a:p>
            <a:endParaRPr lang="en-US" dirty="0"/>
          </a:p>
          <a:p>
            <a:r>
              <a:rPr lang="en-US" dirty="0"/>
              <a:t>The good news is that over the summer, we see fertilizer prices coming down quite a bit, in particular urea prices, the gold line, the FOB price in middle east has dropped from 900 dollars per metric ton to almost 500. </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89384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dirty="0"/>
          </a:p>
          <a:p>
            <a:pPr marL="0" marR="0" lvl="0" indent="0" algn="l" defTabSz="1219047" rtl="0" eaLnBrk="1" fontAlgn="base" latinLnBrk="0" hangingPunct="1">
              <a:lnSpc>
                <a:spcPct val="100000"/>
              </a:lnSpc>
              <a:spcBef>
                <a:spcPts val="0"/>
              </a:spcBef>
              <a:spcAft>
                <a:spcPts val="0"/>
              </a:spcAft>
              <a:buClrTx/>
              <a:buSzTx/>
              <a:buFontTx/>
              <a:buNone/>
              <a:tabLst/>
              <a:defRPr/>
            </a:pPr>
            <a:r>
              <a:rPr lang="en-US" sz="3600" b="0" i="0" dirty="0">
                <a:solidFill>
                  <a:srgbClr val="222222"/>
                </a:solidFill>
                <a:effectLst/>
                <a:latin typeface="LatoRegular"/>
              </a:rPr>
              <a:t>Similar to fertilizers, chemical prices were high in 2022.  The high prices in 2022 was mostly driven by </a:t>
            </a:r>
            <a:r>
              <a:rPr lang="en-US" sz="3600" dirty="0"/>
              <a:t>shipping backlogs, labor disruptions at the ports, trucking industry and production facilities, and China’s zero COVID policy and increasing environmental regulations, China is a big exporter of chemicals. .</a:t>
            </a:r>
          </a:p>
          <a:p>
            <a:pPr algn="l" fontAlgn="base"/>
            <a:endParaRPr lang="en-US" sz="3600" b="0" i="0" dirty="0">
              <a:solidFill>
                <a:srgbClr val="222222"/>
              </a:solidFill>
              <a:effectLst/>
              <a:latin typeface="LatoRegular"/>
            </a:endParaRPr>
          </a:p>
          <a:p>
            <a:pPr algn="l" fontAlgn="base"/>
            <a:r>
              <a:rPr lang="en-US" sz="3600" b="0" i="0" dirty="0">
                <a:solidFill>
                  <a:srgbClr val="222222"/>
                </a:solidFill>
                <a:effectLst/>
                <a:latin typeface="LatoRegular"/>
              </a:rPr>
              <a:t>In 2023, as China loosens its Covid policy and production picking up in North America,, we will see less shortage, , and the price of chemicals have dropped by 20% in the last 12 months.</a:t>
            </a:r>
          </a:p>
          <a:p>
            <a:pPr algn="l" fontAlgn="base"/>
            <a:endParaRPr lang="en-US" sz="3600" b="0" i="0" dirty="0">
              <a:solidFill>
                <a:srgbClr val="222222"/>
              </a:solidFill>
              <a:effectLst/>
              <a:latin typeface="LatoRegular"/>
            </a:endParaRPr>
          </a:p>
          <a:p>
            <a:pPr algn="l" fontAlgn="base"/>
            <a:r>
              <a:rPr lang="en-US" sz="3600" b="0" i="0" dirty="0">
                <a:solidFill>
                  <a:srgbClr val="222222"/>
                </a:solidFill>
                <a:effectLst/>
                <a:latin typeface="LatoRegular"/>
              </a:rPr>
              <a:t>Going into 2024, chemical prices will likely continue to decline. The  strong prices in the past few years have led to sustained additional capacity, and we believe that the pressure from capacity additions could lead to an increase in supply, which will put downward pressure on </a:t>
            </a:r>
            <a:r>
              <a:rPr lang="en-US" sz="3600" b="0" i="0" dirty="0" err="1">
                <a:solidFill>
                  <a:srgbClr val="222222"/>
                </a:solidFill>
                <a:effectLst/>
                <a:latin typeface="LatoRegular"/>
              </a:rPr>
              <a:t>checmical</a:t>
            </a:r>
            <a:r>
              <a:rPr lang="en-US" sz="3600" b="0" i="0" dirty="0">
                <a:solidFill>
                  <a:srgbClr val="222222"/>
                </a:solidFill>
                <a:effectLst/>
                <a:latin typeface="LatoRegular"/>
              </a:rPr>
              <a:t> prices.</a:t>
            </a:r>
          </a:p>
          <a:p>
            <a:pPr algn="l" fontAlgn="base"/>
            <a:endParaRPr lang="en-US" sz="3600" b="0" i="0" dirty="0">
              <a:solidFill>
                <a:srgbClr val="222222"/>
              </a:solidFill>
              <a:effectLst/>
              <a:latin typeface="LatoRegular"/>
            </a:endParaRPr>
          </a:p>
          <a:p>
            <a:pPr algn="l" fontAlgn="base"/>
            <a:endParaRPr lang="en-US" sz="3600" b="0" i="0" dirty="0">
              <a:solidFill>
                <a:srgbClr val="222222"/>
              </a:solidFill>
              <a:effectLst/>
              <a:latin typeface="LatoRegular"/>
            </a:endParaRPr>
          </a:p>
          <a:p>
            <a:pPr algn="l" fontAlgn="base"/>
            <a:endParaRPr lang="en-US" sz="3600" b="0" i="0" dirty="0">
              <a:solidFill>
                <a:srgbClr val="222222"/>
              </a:solidFill>
              <a:effectLst/>
              <a:latin typeface="LatoRegular"/>
            </a:endParaRPr>
          </a:p>
          <a:p>
            <a:pPr algn="l" fontAlgn="base"/>
            <a:r>
              <a:rPr lang="en-US" sz="3600" b="0" i="0" dirty="0">
                <a:solidFill>
                  <a:srgbClr val="222222"/>
                </a:solidFill>
                <a:effectLst/>
                <a:latin typeface="LatoRegular"/>
              </a:rPr>
              <a:t>Where does it end? China's zero-COVID policy, which is aimed at eradicating the virus and could continue to force sudden production facility shutdowns, remains the biggest known risk to future supplies, Taylor noted.</a:t>
            </a:r>
          </a:p>
          <a:p>
            <a:pPr algn="l" fontAlgn="base"/>
            <a:r>
              <a:rPr lang="en-US" sz="3600" b="0" i="0" dirty="0">
                <a:solidFill>
                  <a:srgbClr val="222222"/>
                </a:solidFill>
                <a:effectLst/>
                <a:latin typeface="LatoRegular"/>
              </a:rPr>
              <a:t>But most likely, sometime in 2023, the acute nature of current shortages should ease, and we could see an abrupt "bullwhip" effect of swinging from scarcity to abundance, he said.</a:t>
            </a:r>
          </a:p>
          <a:p>
            <a:endParaRPr lang="en-US" sz="3600" dirty="0"/>
          </a:p>
          <a:p>
            <a:endParaRPr lang="en-US" sz="3600" dirty="0"/>
          </a:p>
          <a:p>
            <a:r>
              <a:rPr lang="en-US" sz="3600" b="0" i="0" dirty="0">
                <a:solidFill>
                  <a:srgbClr val="222222"/>
                </a:solidFill>
                <a:effectLst/>
                <a:latin typeface="LatoRegular"/>
              </a:rPr>
              <a:t>The pricing in the Chinese market, at the manufacturer level, is 100% up year-over-year," he noted. Add to that the inflated costs of shipping, land freight, and scarcity, and the result is customers facing soaring farm-gate prices, from $100 per gallon up to $130 per gallon, according to DTN's reporting. "Local retailers and smaller co-ops without the big purchasing power will have the most shortage of availability," Taylor warned.</a:t>
            </a:r>
          </a:p>
          <a:p>
            <a:endParaRPr lang="en-US" sz="3600" b="0" i="0" dirty="0">
              <a:solidFill>
                <a:srgbClr val="222222"/>
              </a:solidFill>
              <a:effectLst/>
              <a:latin typeface="LatoRegular"/>
            </a:endParaRPr>
          </a:p>
          <a:p>
            <a:r>
              <a:rPr lang="en-US" sz="3600" b="0" i="0" dirty="0">
                <a:solidFill>
                  <a:srgbClr val="222222"/>
                </a:solidFill>
                <a:effectLst/>
                <a:latin typeface="LatoRegular"/>
              </a:rPr>
              <a:t>Production is picking up a little bit in the North American market," he noted, after disruptions from Hurricane Ida in 2021. </a:t>
            </a:r>
          </a:p>
          <a:p>
            <a:endParaRPr lang="en-US" sz="3600" b="0" i="0" dirty="0">
              <a:solidFill>
                <a:srgbClr val="222222"/>
              </a:solidFill>
              <a:effectLst/>
              <a:latin typeface="LatoRegular"/>
            </a:endParaRPr>
          </a:p>
          <a:p>
            <a:pPr algn="l" fontAlgn="base"/>
            <a:r>
              <a:rPr lang="en-US" sz="3600" b="0" i="0" dirty="0">
                <a:solidFill>
                  <a:srgbClr val="222222"/>
                </a:solidFill>
                <a:effectLst/>
                <a:latin typeface="LatoRegular"/>
              </a:rPr>
              <a:t>Almost all the flex in the supply chain is now gone, explained Sam Taylor, executive director of </a:t>
            </a:r>
            <a:r>
              <a:rPr lang="en-US" sz="3600" b="0" i="0" dirty="0" err="1">
                <a:solidFill>
                  <a:srgbClr val="222222"/>
                </a:solidFill>
                <a:effectLst/>
                <a:latin typeface="LatoRegular"/>
              </a:rPr>
              <a:t>RaboResearch</a:t>
            </a:r>
            <a:r>
              <a:rPr lang="en-US" sz="3600" b="0" i="0" dirty="0">
                <a:solidFill>
                  <a:srgbClr val="222222"/>
                </a:solidFill>
                <a:effectLst/>
                <a:latin typeface="LatoRegular"/>
              </a:rPr>
              <a:t>. That means any little disruption -- an acreage swing of a few million acres, a bad storm, a factory going offline -- will have unusually large cascade effects. "Everything that might not have had an impact on the supply chain in the past is now going to because of the length of delays that have built up," Taylor explained.</a:t>
            </a:r>
          </a:p>
          <a:p>
            <a:pPr algn="l" fontAlgn="base"/>
            <a:r>
              <a:rPr lang="en-US" sz="3600" b="0" i="0" dirty="0">
                <a:solidFill>
                  <a:srgbClr val="222222"/>
                </a:solidFill>
                <a:effectLst/>
                <a:latin typeface="LatoRegular"/>
              </a:rPr>
              <a:t>One such event occurred in mid-September, which could affect 2022 glyphosate production, Taylor noted. New environmental requirements from the Chinese government have forced the Yunnan Province to drop its yellow phosphorus production to 10% of its normal capacity through December. The Yunnan Province can account for anywhere from 40% to 45% of China's yellow phosphorus production, which goes into finished phosphates and glyphosate production, Taylor said.</a:t>
            </a:r>
          </a:p>
          <a:p>
            <a:pPr algn="l" fontAlgn="base"/>
            <a:r>
              <a:rPr lang="en-US" sz="3600" b="0" i="0" dirty="0">
                <a:solidFill>
                  <a:srgbClr val="222222"/>
                </a:solidFill>
                <a:effectLst/>
                <a:latin typeface="LatoRegular"/>
              </a:rPr>
              <a:t>Overall, China's increased environmental regulations as it prepares for the 2022 Winter Olympics in Beijing could be a major constraint on global crop chemical inputs, Taylor warned. "There are more environmental production initiatives coming down on 2,4-D, </a:t>
            </a:r>
            <a:r>
              <a:rPr lang="en-US" sz="3600" b="0" i="0" dirty="0" err="1">
                <a:solidFill>
                  <a:srgbClr val="222222"/>
                </a:solidFill>
                <a:effectLst/>
                <a:latin typeface="LatoRegular"/>
              </a:rPr>
              <a:t>glufosinate</a:t>
            </a:r>
            <a:r>
              <a:rPr lang="en-US" sz="3600" b="0" i="0" dirty="0">
                <a:solidFill>
                  <a:srgbClr val="222222"/>
                </a:solidFill>
                <a:effectLst/>
                <a:latin typeface="LatoRegular"/>
              </a:rPr>
              <a:t> and other active ingredients," he said.</a:t>
            </a:r>
          </a:p>
          <a:p>
            <a:endParaRPr lang="en-US" dirty="0"/>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964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economic event this year is the rising inflation in the US. Actually, throughout the world, we see crazy levels of inflation in almost all countries</a:t>
            </a:r>
          </a:p>
          <a:p>
            <a:endParaRPr lang="en-US" dirty="0"/>
          </a:p>
          <a:p>
            <a:r>
              <a:rPr lang="en-US" dirty="0"/>
              <a:t>The plot here shows the change in consumer price index, compared to the same month last year. Inflation hit 9.1%, earlier this year, and it has decreased somewhat in the third quarter.  In October, the inflation was 7.7%, comparable to the level at the beginning of the year.</a:t>
            </a:r>
          </a:p>
        </p:txBody>
      </p:sp>
      <p:sp>
        <p:nvSpPr>
          <p:cNvPr id="4" name="Slide Number Placeholder 3"/>
          <p:cNvSpPr>
            <a:spLocks noGrp="1"/>
          </p:cNvSpPr>
          <p:nvPr>
            <p:ph type="sldNum" sz="quarter" idx="5"/>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15279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3394" y="4929317"/>
            <a:ext cx="6056656" cy="3858954"/>
          </a:xfrm>
          <a:prstGeom prst="rect">
            <a:avLst/>
          </a:prstGeom>
        </p:spPr>
      </p:pic>
      <p:sp>
        <p:nvSpPr>
          <p:cNvPr id="2" name="Title 1"/>
          <p:cNvSpPr>
            <a:spLocks noGrp="1"/>
          </p:cNvSpPr>
          <p:nvPr userDrawn="1">
            <p:ph type="title" hasCustomPrompt="1"/>
          </p:nvPr>
        </p:nvSpPr>
        <p:spPr>
          <a:xfrm>
            <a:off x="12120786" y="4592117"/>
            <a:ext cx="10369152" cy="2693045"/>
          </a:xfrm>
        </p:spPr>
        <p:txBody>
          <a:bodyPr anchor="b" anchorCtr="0"/>
          <a:lstStyle>
            <a:lvl1pPr>
              <a:defRPr cap="all" normalizeH="0" baseline="0">
                <a:latin typeface="Franklin Gothic Heavy" panose="020B090302010202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12120786" y="7573194"/>
            <a:ext cx="10369152" cy="1800200"/>
          </a:xfrm>
          <a:prstGeom prst="rect">
            <a:avLst/>
          </a:prstGeom>
        </p:spPr>
        <p:txBody>
          <a:bodyPr/>
          <a:lstStyle>
            <a:lvl1pPr>
              <a:defRPr b="1" i="0" cap="all" baseline="0">
                <a:latin typeface="+mj-lt"/>
                <a:ea typeface="Archivo" charset="0"/>
                <a:cs typeface="Archivo" charset="0"/>
              </a:defRPr>
            </a:lvl1pPr>
          </a:lstStyle>
          <a:p>
            <a:pPr lvl="0"/>
            <a:r>
              <a:rPr lang="en-US" dirty="0"/>
              <a:t>CLICK TO EDIT SUB TITLE</a:t>
            </a:r>
          </a:p>
        </p:txBody>
      </p:sp>
    </p:spTree>
    <p:extLst>
      <p:ext uri="{BB962C8B-B14F-4D97-AF65-F5344CB8AC3E}">
        <p14:creationId xmlns:p14="http://schemas.microsoft.com/office/powerpoint/2010/main" val="3886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5711825" y="5715794"/>
            <a:ext cx="17066145" cy="5181600"/>
          </a:xfrm>
        </p:spPr>
        <p:txBody>
          <a:bodyPr numCol="3" spcCol="914400"/>
          <a:lstStyle>
            <a:lvl1pPr marL="0" marR="0" indent="0" algn="l" defTabSz="2438462" rtl="0" eaLnBrk="1" fontAlgn="auto" latinLnBrk="0" hangingPunct="1">
              <a:lnSpc>
                <a:spcPts val="4300"/>
              </a:lnSpc>
              <a:spcBef>
                <a:spcPts val="0"/>
              </a:spcBef>
              <a:spcAft>
                <a:spcPts val="2500"/>
              </a:spcAft>
              <a:buClrTx/>
              <a:buSzTx/>
              <a:buFont typeface="Arial" panose="020B0604020202020204" pitchFamily="34" charset="0"/>
              <a:buNone/>
              <a:tabLst/>
              <a:defRPr lang="en-US" sz="28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1292454" y="2521471"/>
            <a:ext cx="21032788" cy="1218282"/>
          </a:xfrm>
        </p:spPr>
        <p:txBody>
          <a:bodyPr/>
          <a:lstStyle/>
          <a:p>
            <a:r>
              <a:rPr lang="en-US" dirty="0"/>
              <a:t>CLICK TO ADD HEADLINE</a:t>
            </a:r>
          </a:p>
        </p:txBody>
      </p:sp>
      <p:sp>
        <p:nvSpPr>
          <p:cNvPr id="8"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 HEADINE</a:t>
            </a:r>
          </a:p>
        </p:txBody>
      </p:sp>
      <p:sp>
        <p:nvSpPr>
          <p:cNvPr id="5" name="Text Placeholder 2"/>
          <p:cNvSpPr>
            <a:spLocks noGrp="1"/>
          </p:cNvSpPr>
          <p:nvPr>
            <p:ph type="body" sz="quarter" idx="12" hasCustomPrompt="1"/>
          </p:nvPr>
        </p:nvSpPr>
        <p:spPr>
          <a:xfrm>
            <a:off x="5711825" y="11354594"/>
            <a:ext cx="7709742" cy="679673"/>
          </a:xfrm>
        </p:spPr>
        <p:txBody>
          <a:bodyPr/>
          <a:lstStyle>
            <a:lvl1pPr>
              <a:defRPr sz="2800"/>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17821142" y="0"/>
            <a:ext cx="6564449"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0" name="Прямоугольник 9"/>
          <p:cNvSpPr/>
          <p:nvPr userDrawn="1"/>
        </p:nvSpPr>
        <p:spPr>
          <a:xfrm flipH="1">
            <a:off x="11256690" y="0"/>
            <a:ext cx="6564449"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flipH="1">
            <a:off x="11256690" y="6858794"/>
            <a:ext cx="6564449"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2" name="Title 1"/>
          <p:cNvSpPr>
            <a:spLocks noGrp="1"/>
          </p:cNvSpPr>
          <p:nvPr>
            <p:ph type="title" hasCustomPrompt="1"/>
          </p:nvPr>
        </p:nvSpPr>
        <p:spPr>
          <a:xfrm>
            <a:off x="1292454" y="2521471"/>
            <a:ext cx="8812108" cy="2462213"/>
          </a:xfrm>
        </p:spPr>
        <p:txBody>
          <a:bodyPr/>
          <a:lstStyle>
            <a:lvl1pPr>
              <a:defRPr sz="8000">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1292455" y="5778674"/>
            <a:ext cx="7948011" cy="4757713"/>
          </a:xfrm>
        </p:spPr>
        <p:txBody>
          <a:bodyPr/>
          <a:lstStyle>
            <a:lvl1pPr marL="0" indent="0">
              <a:buNone/>
              <a:defRPr lang="en-US" sz="33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12120786" y="7789861"/>
            <a:ext cx="4824536" cy="4962897"/>
          </a:xfrm>
        </p:spPr>
        <p:txBody>
          <a:bodyPr numCol="1" spcCol="914400"/>
          <a:lstStyle>
            <a:lvl1pPr marL="0" indent="0">
              <a:lnSpc>
                <a:spcPts val="4300"/>
              </a:lnSpc>
              <a:buNone/>
              <a:defRPr lang="en-US" sz="25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18757243" y="7789861"/>
            <a:ext cx="4824536" cy="4962897"/>
          </a:xfrm>
        </p:spPr>
        <p:txBody>
          <a:bodyPr numCol="1" spcCol="914400"/>
          <a:lstStyle>
            <a:lvl1pPr marL="0" indent="0">
              <a:lnSpc>
                <a:spcPts val="4300"/>
              </a:lnSpc>
              <a:buNone/>
              <a:defRPr lang="en-US" sz="25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12120786" y="947949"/>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18757243" y="947949"/>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1419214" y="6996938"/>
            <a:ext cx="6268502" cy="5262457"/>
          </a:xfrm>
          <a:prstGeom prst="rect">
            <a:avLst/>
          </a:prstGeom>
        </p:spPr>
        <p:txBody>
          <a:bodyPr/>
          <a:lstStyle>
            <a:lvl1pPr>
              <a:defRPr lang="en-US" sz="2200"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6858794"/>
            <a:ext cx="12192794"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0" name="Прямоугольник 9"/>
          <p:cNvSpPr/>
          <p:nvPr userDrawn="1"/>
        </p:nvSpPr>
        <p:spPr>
          <a:xfrm rot="10800000" flipH="1">
            <a:off x="12192794" y="6858794"/>
            <a:ext cx="12192794"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rot="10800000" flipH="1">
            <a:off x="12192794" y="0"/>
            <a:ext cx="12192794"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4" name="Text Placeholder 9"/>
          <p:cNvSpPr>
            <a:spLocks noGrp="1"/>
          </p:cNvSpPr>
          <p:nvPr>
            <p:ph type="body" sz="quarter" idx="11" hasCustomPrompt="1"/>
          </p:nvPr>
        </p:nvSpPr>
        <p:spPr>
          <a:xfrm>
            <a:off x="141921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1377697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13776970" y="1386186"/>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1319586" y="2521470"/>
            <a:ext cx="10180260" cy="2436564"/>
          </a:xfrm>
        </p:spPr>
        <p:txBody>
          <a:bodyPr/>
          <a:lstStyle>
            <a:lvl1pPr>
              <a:defRPr sz="8000"/>
            </a:lvl1pPr>
          </a:lstStyle>
          <a:p>
            <a:r>
              <a:rPr lang="en-US" dirty="0"/>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6858794"/>
            <a:ext cx="12192794"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rot="10800000" flipH="1">
            <a:off x="12192794" y="0"/>
            <a:ext cx="12192794" cy="13717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9" name="Text Placeholder 9"/>
          <p:cNvSpPr>
            <a:spLocks noGrp="1"/>
          </p:cNvSpPr>
          <p:nvPr>
            <p:ph type="body" sz="quarter" idx="11" hasCustomPrompt="1"/>
          </p:nvPr>
        </p:nvSpPr>
        <p:spPr>
          <a:xfrm>
            <a:off x="141921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13876825" y="1992287"/>
            <a:ext cx="8829368" cy="9515425"/>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1319586" y="2521470"/>
            <a:ext cx="10180260" cy="2436564"/>
          </a:xfrm>
        </p:spPr>
        <p:txBody>
          <a:bodyPr/>
          <a:lstStyle>
            <a:lvl1pPr>
              <a:defRPr sz="8000"/>
            </a:lvl1pPr>
          </a:lstStyle>
          <a:p>
            <a:r>
              <a:rPr lang="en-US" dirty="0"/>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Section Break">
    <p:bg>
      <p:bgPr>
        <a:solidFill>
          <a:srgbClr val="EDF1F2"/>
        </a:solidFill>
        <a:effectLst/>
      </p:bgPr>
    </p:bg>
    <p:spTree>
      <p:nvGrpSpPr>
        <p:cNvPr id="1" name=""/>
        <p:cNvGrpSpPr/>
        <p:nvPr/>
      </p:nvGrpSpPr>
      <p:grpSpPr>
        <a:xfrm>
          <a:off x="0" y="0"/>
          <a:ext cx="0" cy="0"/>
          <a:chOff x="0" y="0"/>
          <a:chExt cx="0" cy="0"/>
        </a:xfrm>
      </p:grpSpPr>
      <p:sp>
        <p:nvSpPr>
          <p:cNvPr id="61" name="object 4">
            <a:extLst>
              <a:ext uri="{FF2B5EF4-FFF2-40B4-BE49-F238E27FC236}">
                <a16:creationId xmlns:a16="http://schemas.microsoft.com/office/drawing/2014/main" id="{461ACAF3-9B74-9697-FC1F-2A61EC76B754}"/>
              </a:ext>
            </a:extLst>
          </p:cNvPr>
          <p:cNvSpPr>
            <a:spLocks/>
          </p:cNvSpPr>
          <p:nvPr/>
        </p:nvSpPr>
        <p:spPr bwMode="auto">
          <a:xfrm>
            <a:off x="0" y="12463319"/>
            <a:ext cx="24385588" cy="1254271"/>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800"/>
          </a:p>
        </p:txBody>
      </p:sp>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393726" y="12714173"/>
            <a:ext cx="1130375" cy="730335"/>
          </a:xfrm>
        </p:spPr>
        <p:txBody>
          <a:bodyPr/>
          <a:lstStyle>
            <a:lvl1pPr algn="l">
              <a:defRPr sz="2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1341207" y="0"/>
            <a:ext cx="23044381" cy="2743518"/>
          </a:xfrm>
        </p:spPr>
        <p:txBody>
          <a:bodyPr anchor="b">
            <a:normAutofit/>
          </a:bodyPr>
          <a:lstStyle>
            <a:lvl1pPr marL="0" indent="0">
              <a:buNone/>
              <a:defRPr sz="8600">
                <a:solidFill>
                  <a:srgbClr val="184341"/>
                </a:solidFill>
                <a:latin typeface="Sitka Display" pitchFamily="2" charset="0"/>
              </a:defRPr>
            </a:lvl1pPr>
            <a:lvl2pPr marL="914446" indent="0">
              <a:buNone/>
              <a:defRPr/>
            </a:lvl2pPr>
            <a:lvl3pPr marL="1828891" indent="0">
              <a:buNone/>
              <a:defRPr/>
            </a:lvl3pPr>
            <a:lvl4pPr marL="2743337" indent="0">
              <a:buNone/>
              <a:defRPr/>
            </a:lvl4pPr>
            <a:lvl5pPr marL="3657783" indent="0">
              <a:buNone/>
              <a:defRPr/>
            </a:lvl5pPr>
          </a:lstStyle>
          <a:p>
            <a:pPr lvl="0"/>
            <a:r>
              <a:rPr lang="en-US"/>
              <a:t>Click to edit Master text styles</a:t>
            </a:r>
          </a:p>
        </p:txBody>
      </p:sp>
      <p:sp>
        <p:nvSpPr>
          <p:cNvPr id="68" name="Text Placeholder 2">
            <a:extLst>
              <a:ext uri="{FF2B5EF4-FFF2-40B4-BE49-F238E27FC236}">
                <a16:creationId xmlns:a16="http://schemas.microsoft.com/office/drawing/2014/main" id="{265AB139-F7DE-451E-A9C2-5F2E58AB4FF5}"/>
              </a:ext>
            </a:extLst>
          </p:cNvPr>
          <p:cNvSpPr>
            <a:spLocks noGrp="1" noChangeArrowheads="1"/>
          </p:cNvSpPr>
          <p:nvPr>
            <p:ph idx="1"/>
          </p:nvPr>
        </p:nvSpPr>
        <p:spPr bwMode="auto">
          <a:xfrm>
            <a:off x="1341208" y="3454782"/>
            <a:ext cx="21367871" cy="470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462E32"/>
              </a:buClr>
              <a:defRPr>
                <a:solidFill>
                  <a:srgbClr val="184341"/>
                </a:solidFill>
                <a:latin typeface="Trade Gothic Next Light" panose="020B0403040303020004" pitchFamily="34" charset="0"/>
              </a:defRPr>
            </a:lvl1pPr>
            <a:lvl2pPr>
              <a:buClr>
                <a:srgbClr val="462E32"/>
              </a:buClr>
              <a:defRPr>
                <a:solidFill>
                  <a:srgbClr val="184341"/>
                </a:solidFill>
                <a:latin typeface="Trade Gothic Next Light" panose="020B0403040303020004" pitchFamily="34" charset="0"/>
              </a:defRPr>
            </a:lvl2pPr>
            <a:lvl3pPr>
              <a:buClr>
                <a:srgbClr val="462E32"/>
              </a:buClr>
              <a:defRPr>
                <a:solidFill>
                  <a:srgbClr val="184341"/>
                </a:solidFill>
                <a:latin typeface="Trade Gothic Next Light" panose="020B0403040303020004" pitchFamily="34" charset="0"/>
              </a:defRPr>
            </a:lvl3pPr>
            <a:lvl4pPr>
              <a:buClr>
                <a:srgbClr val="462E32"/>
              </a:buClr>
              <a:defRPr>
                <a:solidFill>
                  <a:srgbClr val="184341"/>
                </a:solidFill>
                <a:latin typeface="Trade Gothic Next Light" panose="020B0403040303020004" pitchFamily="34" charset="0"/>
              </a:defRPr>
            </a:lvl4pPr>
            <a:lvl5pPr>
              <a:buClr>
                <a:srgbClr val="462E32"/>
              </a:buClr>
              <a:defRPr>
                <a:solidFill>
                  <a:srgbClr val="184341"/>
                </a:solidFill>
                <a:latin typeface="Trade Gothic Next Light" panose="020B0403040303020004" pitchFamily="34" charset="0"/>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9" name="Freeform 14">
            <a:extLst>
              <a:ext uri="{FF2B5EF4-FFF2-40B4-BE49-F238E27FC236}">
                <a16:creationId xmlns:a16="http://schemas.microsoft.com/office/drawing/2014/main" id="{EDAFA28F-E85D-49C2-85D3-A71D2305C587}"/>
              </a:ext>
            </a:extLst>
          </p:cNvPr>
          <p:cNvSpPr>
            <a:spLocks/>
          </p:cNvSpPr>
          <p:nvPr userDrawn="1"/>
        </p:nvSpPr>
        <p:spPr bwMode="auto">
          <a:xfrm>
            <a:off x="21805488" y="-19053"/>
            <a:ext cx="2580101" cy="12482373"/>
          </a:xfrm>
          <a:custGeom>
            <a:avLst/>
            <a:gdLst/>
            <a:ahLst/>
            <a:cxnLst/>
            <a:rect l="0" t="0" r="r" b="b"/>
            <a:pathLst>
              <a:path w="2006704" h="6312543">
                <a:moveTo>
                  <a:pt x="0" y="6237947"/>
                </a:moveTo>
                <a:lnTo>
                  <a:pt x="114893" y="6312543"/>
                </a:lnTo>
                <a:lnTo>
                  <a:pt x="90518" y="6312543"/>
                </a:lnTo>
                <a:lnTo>
                  <a:pt x="0" y="6253774"/>
                </a:lnTo>
                <a:lnTo>
                  <a:pt x="0" y="6237947"/>
                </a:lnTo>
                <a:close/>
                <a:moveTo>
                  <a:pt x="0" y="6136600"/>
                </a:moveTo>
                <a:lnTo>
                  <a:pt x="271941" y="6312427"/>
                </a:lnTo>
                <a:lnTo>
                  <a:pt x="247455" y="6312427"/>
                </a:lnTo>
                <a:lnTo>
                  <a:pt x="0" y="6152435"/>
                </a:lnTo>
                <a:lnTo>
                  <a:pt x="0" y="6136600"/>
                </a:lnTo>
                <a:close/>
                <a:moveTo>
                  <a:pt x="0" y="6035815"/>
                </a:moveTo>
                <a:lnTo>
                  <a:pt x="429768" y="6312543"/>
                </a:lnTo>
                <a:lnTo>
                  <a:pt x="405170" y="6312543"/>
                </a:lnTo>
                <a:lnTo>
                  <a:pt x="0" y="6051653"/>
                </a:lnTo>
                <a:lnTo>
                  <a:pt x="0" y="6035815"/>
                </a:lnTo>
                <a:close/>
                <a:moveTo>
                  <a:pt x="0" y="5935220"/>
                </a:moveTo>
                <a:lnTo>
                  <a:pt x="588263" y="6312427"/>
                </a:lnTo>
                <a:lnTo>
                  <a:pt x="563665" y="6312427"/>
                </a:lnTo>
                <a:lnTo>
                  <a:pt x="0" y="5950989"/>
                </a:lnTo>
                <a:lnTo>
                  <a:pt x="0" y="5935220"/>
                </a:lnTo>
                <a:close/>
                <a:moveTo>
                  <a:pt x="0" y="5835075"/>
                </a:moveTo>
                <a:lnTo>
                  <a:pt x="747537" y="6312427"/>
                </a:lnTo>
                <a:lnTo>
                  <a:pt x="722828" y="6312427"/>
                </a:lnTo>
                <a:lnTo>
                  <a:pt x="0" y="5850858"/>
                </a:lnTo>
                <a:lnTo>
                  <a:pt x="0" y="5835075"/>
                </a:lnTo>
                <a:close/>
                <a:moveTo>
                  <a:pt x="0" y="5735395"/>
                </a:moveTo>
                <a:lnTo>
                  <a:pt x="907591" y="6312543"/>
                </a:lnTo>
                <a:lnTo>
                  <a:pt x="882881" y="6312543"/>
                </a:lnTo>
                <a:lnTo>
                  <a:pt x="0" y="5751117"/>
                </a:lnTo>
                <a:lnTo>
                  <a:pt x="0" y="5735395"/>
                </a:lnTo>
                <a:close/>
                <a:moveTo>
                  <a:pt x="0" y="5635788"/>
                </a:moveTo>
                <a:lnTo>
                  <a:pt x="1068534" y="6312427"/>
                </a:lnTo>
                <a:lnTo>
                  <a:pt x="1043714" y="6312427"/>
                </a:lnTo>
                <a:lnTo>
                  <a:pt x="0" y="5651493"/>
                </a:lnTo>
                <a:lnTo>
                  <a:pt x="0" y="5635788"/>
                </a:lnTo>
                <a:close/>
                <a:moveTo>
                  <a:pt x="0" y="5536777"/>
                </a:moveTo>
                <a:lnTo>
                  <a:pt x="1230146" y="6312543"/>
                </a:lnTo>
                <a:lnTo>
                  <a:pt x="1205215" y="6312543"/>
                </a:lnTo>
                <a:lnTo>
                  <a:pt x="0" y="5552513"/>
                </a:lnTo>
                <a:lnTo>
                  <a:pt x="0" y="5536777"/>
                </a:lnTo>
                <a:close/>
                <a:moveTo>
                  <a:pt x="0" y="5438039"/>
                </a:moveTo>
                <a:lnTo>
                  <a:pt x="1392536" y="6312543"/>
                </a:lnTo>
                <a:lnTo>
                  <a:pt x="1367494" y="6312543"/>
                </a:lnTo>
                <a:lnTo>
                  <a:pt x="0" y="5453786"/>
                </a:lnTo>
                <a:lnTo>
                  <a:pt x="0" y="5438039"/>
                </a:lnTo>
                <a:close/>
                <a:moveTo>
                  <a:pt x="0" y="5339609"/>
                </a:moveTo>
                <a:lnTo>
                  <a:pt x="1555707" y="6312427"/>
                </a:lnTo>
                <a:lnTo>
                  <a:pt x="1530663" y="6312427"/>
                </a:lnTo>
                <a:lnTo>
                  <a:pt x="0" y="5355247"/>
                </a:lnTo>
                <a:lnTo>
                  <a:pt x="0" y="5339609"/>
                </a:lnTo>
                <a:close/>
                <a:moveTo>
                  <a:pt x="0" y="5241563"/>
                </a:moveTo>
                <a:lnTo>
                  <a:pt x="1719654" y="6312427"/>
                </a:lnTo>
                <a:lnTo>
                  <a:pt x="1694500" y="6312427"/>
                </a:lnTo>
                <a:lnTo>
                  <a:pt x="0" y="5257242"/>
                </a:lnTo>
                <a:lnTo>
                  <a:pt x="0" y="5241563"/>
                </a:lnTo>
                <a:close/>
                <a:moveTo>
                  <a:pt x="0" y="5143881"/>
                </a:moveTo>
                <a:lnTo>
                  <a:pt x="1884494" y="6312427"/>
                </a:lnTo>
                <a:lnTo>
                  <a:pt x="1859228" y="6312427"/>
                </a:lnTo>
                <a:lnTo>
                  <a:pt x="0" y="5159512"/>
                </a:lnTo>
                <a:lnTo>
                  <a:pt x="0" y="5143881"/>
                </a:lnTo>
                <a:close/>
                <a:moveTo>
                  <a:pt x="0" y="5046534"/>
                </a:moveTo>
                <a:lnTo>
                  <a:pt x="2006594" y="6285565"/>
                </a:lnTo>
                <a:lnTo>
                  <a:pt x="2006594" y="6301148"/>
                </a:lnTo>
                <a:lnTo>
                  <a:pt x="0" y="5062114"/>
                </a:lnTo>
                <a:lnTo>
                  <a:pt x="0" y="5046534"/>
                </a:lnTo>
                <a:close/>
                <a:moveTo>
                  <a:pt x="0" y="4949618"/>
                </a:moveTo>
                <a:lnTo>
                  <a:pt x="2006594" y="6183469"/>
                </a:lnTo>
                <a:lnTo>
                  <a:pt x="2006594" y="6199050"/>
                </a:lnTo>
                <a:lnTo>
                  <a:pt x="0" y="4965221"/>
                </a:lnTo>
                <a:lnTo>
                  <a:pt x="0" y="4949618"/>
                </a:lnTo>
                <a:close/>
                <a:moveTo>
                  <a:pt x="0" y="4852965"/>
                </a:moveTo>
                <a:lnTo>
                  <a:pt x="2006594" y="6081605"/>
                </a:lnTo>
                <a:lnTo>
                  <a:pt x="2006594" y="6097187"/>
                </a:lnTo>
                <a:lnTo>
                  <a:pt x="0" y="4868576"/>
                </a:lnTo>
                <a:lnTo>
                  <a:pt x="0" y="4852965"/>
                </a:lnTo>
                <a:close/>
                <a:moveTo>
                  <a:pt x="0" y="4756585"/>
                </a:moveTo>
                <a:lnTo>
                  <a:pt x="2006594" y="5979974"/>
                </a:lnTo>
                <a:lnTo>
                  <a:pt x="2006594" y="5995555"/>
                </a:lnTo>
                <a:lnTo>
                  <a:pt x="0" y="4772155"/>
                </a:lnTo>
                <a:lnTo>
                  <a:pt x="0" y="4756585"/>
                </a:lnTo>
                <a:close/>
                <a:moveTo>
                  <a:pt x="0" y="4660596"/>
                </a:moveTo>
                <a:lnTo>
                  <a:pt x="2006594" y="5878807"/>
                </a:lnTo>
                <a:lnTo>
                  <a:pt x="2006594" y="5894389"/>
                </a:lnTo>
                <a:lnTo>
                  <a:pt x="0" y="4676198"/>
                </a:lnTo>
                <a:lnTo>
                  <a:pt x="0" y="4660596"/>
                </a:lnTo>
                <a:close/>
                <a:moveTo>
                  <a:pt x="0" y="4564955"/>
                </a:moveTo>
                <a:lnTo>
                  <a:pt x="2006594" y="5777990"/>
                </a:lnTo>
                <a:lnTo>
                  <a:pt x="2006594" y="5793572"/>
                </a:lnTo>
                <a:lnTo>
                  <a:pt x="0" y="4580539"/>
                </a:lnTo>
                <a:lnTo>
                  <a:pt x="0" y="4564955"/>
                </a:lnTo>
                <a:close/>
                <a:moveTo>
                  <a:pt x="0" y="4469680"/>
                </a:moveTo>
                <a:lnTo>
                  <a:pt x="2006594" y="5677521"/>
                </a:lnTo>
                <a:lnTo>
                  <a:pt x="2006594" y="5693103"/>
                </a:lnTo>
                <a:lnTo>
                  <a:pt x="0" y="4485246"/>
                </a:lnTo>
                <a:lnTo>
                  <a:pt x="0" y="4469680"/>
                </a:lnTo>
                <a:close/>
                <a:moveTo>
                  <a:pt x="0" y="4374845"/>
                </a:moveTo>
                <a:lnTo>
                  <a:pt x="2006594" y="5577634"/>
                </a:lnTo>
                <a:lnTo>
                  <a:pt x="2006594" y="5593099"/>
                </a:lnTo>
                <a:lnTo>
                  <a:pt x="0" y="4390365"/>
                </a:lnTo>
                <a:lnTo>
                  <a:pt x="0" y="4374845"/>
                </a:lnTo>
                <a:close/>
                <a:moveTo>
                  <a:pt x="0" y="4280161"/>
                </a:moveTo>
                <a:lnTo>
                  <a:pt x="2006594" y="5477747"/>
                </a:lnTo>
                <a:lnTo>
                  <a:pt x="2006594" y="5493212"/>
                </a:lnTo>
                <a:lnTo>
                  <a:pt x="0" y="4295646"/>
                </a:lnTo>
                <a:lnTo>
                  <a:pt x="0" y="4280161"/>
                </a:lnTo>
                <a:close/>
                <a:moveTo>
                  <a:pt x="0" y="4185942"/>
                </a:moveTo>
                <a:lnTo>
                  <a:pt x="2006594" y="5378441"/>
                </a:lnTo>
                <a:lnTo>
                  <a:pt x="2006594" y="5393906"/>
                </a:lnTo>
                <a:lnTo>
                  <a:pt x="0" y="4201453"/>
                </a:lnTo>
                <a:lnTo>
                  <a:pt x="0" y="4185942"/>
                </a:lnTo>
                <a:close/>
                <a:moveTo>
                  <a:pt x="0" y="4091886"/>
                </a:moveTo>
                <a:lnTo>
                  <a:pt x="2006704" y="5279251"/>
                </a:lnTo>
                <a:lnTo>
                  <a:pt x="2006704" y="5294717"/>
                </a:lnTo>
                <a:lnTo>
                  <a:pt x="0" y="4107332"/>
                </a:lnTo>
                <a:lnTo>
                  <a:pt x="0" y="4091886"/>
                </a:lnTo>
                <a:close/>
                <a:moveTo>
                  <a:pt x="0" y="3998442"/>
                </a:moveTo>
                <a:lnTo>
                  <a:pt x="2006594" y="5180643"/>
                </a:lnTo>
                <a:lnTo>
                  <a:pt x="2006594" y="5196109"/>
                </a:lnTo>
                <a:lnTo>
                  <a:pt x="0" y="4013868"/>
                </a:lnTo>
                <a:lnTo>
                  <a:pt x="0" y="3998442"/>
                </a:lnTo>
                <a:close/>
                <a:moveTo>
                  <a:pt x="0" y="3905021"/>
                </a:moveTo>
                <a:lnTo>
                  <a:pt x="2006594" y="5082152"/>
                </a:lnTo>
                <a:lnTo>
                  <a:pt x="2006594" y="5097617"/>
                </a:lnTo>
                <a:lnTo>
                  <a:pt x="0" y="3920475"/>
                </a:lnTo>
                <a:lnTo>
                  <a:pt x="0" y="3905021"/>
                </a:lnTo>
                <a:close/>
                <a:moveTo>
                  <a:pt x="0" y="3812173"/>
                </a:moveTo>
                <a:lnTo>
                  <a:pt x="2006594" y="4984242"/>
                </a:lnTo>
                <a:lnTo>
                  <a:pt x="2006594" y="4999707"/>
                </a:lnTo>
                <a:lnTo>
                  <a:pt x="0" y="3827635"/>
                </a:lnTo>
                <a:lnTo>
                  <a:pt x="0" y="3812173"/>
                </a:lnTo>
                <a:close/>
                <a:moveTo>
                  <a:pt x="0" y="3719580"/>
                </a:moveTo>
                <a:lnTo>
                  <a:pt x="2006594" y="4886564"/>
                </a:lnTo>
                <a:lnTo>
                  <a:pt x="2006594" y="4901913"/>
                </a:lnTo>
                <a:lnTo>
                  <a:pt x="0" y="3734933"/>
                </a:lnTo>
                <a:lnTo>
                  <a:pt x="0" y="3719580"/>
                </a:lnTo>
                <a:close/>
                <a:moveTo>
                  <a:pt x="0" y="3627306"/>
                </a:moveTo>
                <a:lnTo>
                  <a:pt x="2006594" y="4789234"/>
                </a:lnTo>
                <a:lnTo>
                  <a:pt x="2006594" y="4804584"/>
                </a:lnTo>
                <a:lnTo>
                  <a:pt x="0" y="3642639"/>
                </a:lnTo>
                <a:lnTo>
                  <a:pt x="0" y="3627306"/>
                </a:lnTo>
                <a:close/>
                <a:moveTo>
                  <a:pt x="0" y="3535289"/>
                </a:moveTo>
                <a:lnTo>
                  <a:pt x="2006704" y="4692254"/>
                </a:lnTo>
                <a:lnTo>
                  <a:pt x="2006704" y="4707604"/>
                </a:lnTo>
                <a:lnTo>
                  <a:pt x="0" y="3550652"/>
                </a:lnTo>
                <a:lnTo>
                  <a:pt x="0" y="3535289"/>
                </a:lnTo>
                <a:close/>
                <a:moveTo>
                  <a:pt x="0" y="3443650"/>
                </a:moveTo>
                <a:lnTo>
                  <a:pt x="2006594" y="4595507"/>
                </a:lnTo>
                <a:lnTo>
                  <a:pt x="2006594" y="4610856"/>
                </a:lnTo>
                <a:lnTo>
                  <a:pt x="0" y="3459022"/>
                </a:lnTo>
                <a:lnTo>
                  <a:pt x="0" y="3443650"/>
                </a:lnTo>
                <a:close/>
                <a:moveTo>
                  <a:pt x="0" y="3352356"/>
                </a:moveTo>
                <a:lnTo>
                  <a:pt x="2006594" y="4499225"/>
                </a:lnTo>
                <a:lnTo>
                  <a:pt x="2006594" y="4514574"/>
                </a:lnTo>
                <a:lnTo>
                  <a:pt x="0" y="3367706"/>
                </a:lnTo>
                <a:lnTo>
                  <a:pt x="0" y="3352356"/>
                </a:lnTo>
                <a:close/>
                <a:moveTo>
                  <a:pt x="0" y="3261348"/>
                </a:moveTo>
                <a:lnTo>
                  <a:pt x="2006594" y="4403175"/>
                </a:lnTo>
                <a:lnTo>
                  <a:pt x="2006594" y="4418524"/>
                </a:lnTo>
                <a:lnTo>
                  <a:pt x="0" y="3276705"/>
                </a:lnTo>
                <a:lnTo>
                  <a:pt x="0" y="3261348"/>
                </a:lnTo>
                <a:close/>
                <a:moveTo>
                  <a:pt x="0" y="3170775"/>
                </a:moveTo>
                <a:lnTo>
                  <a:pt x="2006594" y="4307591"/>
                </a:lnTo>
                <a:lnTo>
                  <a:pt x="2006594" y="4322940"/>
                </a:lnTo>
                <a:lnTo>
                  <a:pt x="0" y="3186107"/>
                </a:lnTo>
                <a:lnTo>
                  <a:pt x="0" y="3170775"/>
                </a:lnTo>
                <a:close/>
                <a:moveTo>
                  <a:pt x="0" y="3080455"/>
                </a:moveTo>
                <a:lnTo>
                  <a:pt x="2006594" y="4212354"/>
                </a:lnTo>
                <a:lnTo>
                  <a:pt x="2006594" y="4227588"/>
                </a:lnTo>
                <a:lnTo>
                  <a:pt x="0" y="3095771"/>
                </a:lnTo>
                <a:lnTo>
                  <a:pt x="0" y="3080455"/>
                </a:lnTo>
                <a:close/>
                <a:moveTo>
                  <a:pt x="0" y="2990490"/>
                </a:moveTo>
                <a:lnTo>
                  <a:pt x="2006594" y="4117351"/>
                </a:lnTo>
                <a:lnTo>
                  <a:pt x="2006594" y="4132584"/>
                </a:lnTo>
                <a:lnTo>
                  <a:pt x="0" y="3005718"/>
                </a:lnTo>
                <a:lnTo>
                  <a:pt x="0" y="2990490"/>
                </a:lnTo>
                <a:close/>
                <a:moveTo>
                  <a:pt x="0" y="2722317"/>
                </a:moveTo>
                <a:lnTo>
                  <a:pt x="2006704" y="3834318"/>
                </a:lnTo>
                <a:lnTo>
                  <a:pt x="2006704" y="3849551"/>
                </a:lnTo>
                <a:lnTo>
                  <a:pt x="0" y="2737496"/>
                </a:lnTo>
                <a:lnTo>
                  <a:pt x="0" y="2722317"/>
                </a:lnTo>
                <a:close/>
                <a:moveTo>
                  <a:pt x="0" y="2633561"/>
                </a:moveTo>
                <a:lnTo>
                  <a:pt x="2006594" y="3740711"/>
                </a:lnTo>
                <a:lnTo>
                  <a:pt x="2006594" y="3755943"/>
                </a:lnTo>
                <a:lnTo>
                  <a:pt x="0" y="2648821"/>
                </a:lnTo>
                <a:lnTo>
                  <a:pt x="0" y="2633561"/>
                </a:lnTo>
                <a:close/>
                <a:moveTo>
                  <a:pt x="0" y="2545197"/>
                </a:moveTo>
                <a:lnTo>
                  <a:pt x="2006594" y="3647335"/>
                </a:lnTo>
                <a:lnTo>
                  <a:pt x="2006594" y="3662568"/>
                </a:lnTo>
                <a:lnTo>
                  <a:pt x="0" y="2560351"/>
                </a:lnTo>
                <a:lnTo>
                  <a:pt x="0" y="2545197"/>
                </a:lnTo>
                <a:close/>
                <a:moveTo>
                  <a:pt x="0" y="2457031"/>
                </a:moveTo>
                <a:lnTo>
                  <a:pt x="2006594" y="3554309"/>
                </a:lnTo>
                <a:lnTo>
                  <a:pt x="2006594" y="3569541"/>
                </a:lnTo>
                <a:lnTo>
                  <a:pt x="0" y="2472269"/>
                </a:lnTo>
                <a:lnTo>
                  <a:pt x="0" y="2457031"/>
                </a:lnTo>
                <a:close/>
                <a:moveTo>
                  <a:pt x="0" y="2369253"/>
                </a:moveTo>
                <a:lnTo>
                  <a:pt x="2006594" y="3461631"/>
                </a:lnTo>
                <a:lnTo>
                  <a:pt x="2006594" y="3476864"/>
                </a:lnTo>
                <a:lnTo>
                  <a:pt x="0" y="2384459"/>
                </a:lnTo>
                <a:lnTo>
                  <a:pt x="0" y="2369253"/>
                </a:lnTo>
                <a:close/>
                <a:moveTo>
                  <a:pt x="0" y="2281881"/>
                </a:moveTo>
                <a:lnTo>
                  <a:pt x="2006704" y="3369419"/>
                </a:lnTo>
                <a:lnTo>
                  <a:pt x="2006704" y="3384535"/>
                </a:lnTo>
                <a:lnTo>
                  <a:pt x="0" y="2296979"/>
                </a:lnTo>
                <a:lnTo>
                  <a:pt x="0" y="2281881"/>
                </a:lnTo>
                <a:close/>
                <a:moveTo>
                  <a:pt x="0" y="2194647"/>
                </a:moveTo>
                <a:lnTo>
                  <a:pt x="2006704" y="3277323"/>
                </a:lnTo>
                <a:lnTo>
                  <a:pt x="2006704" y="3292439"/>
                </a:lnTo>
                <a:lnTo>
                  <a:pt x="0" y="2209796"/>
                </a:lnTo>
                <a:lnTo>
                  <a:pt x="0" y="2194647"/>
                </a:lnTo>
                <a:close/>
                <a:moveTo>
                  <a:pt x="0" y="2107823"/>
                </a:moveTo>
                <a:lnTo>
                  <a:pt x="2006594" y="3185575"/>
                </a:lnTo>
                <a:lnTo>
                  <a:pt x="2006594" y="3200691"/>
                </a:lnTo>
                <a:lnTo>
                  <a:pt x="0" y="2122936"/>
                </a:lnTo>
                <a:lnTo>
                  <a:pt x="0" y="2107823"/>
                </a:lnTo>
                <a:close/>
                <a:moveTo>
                  <a:pt x="0" y="2021195"/>
                </a:moveTo>
                <a:lnTo>
                  <a:pt x="2006594" y="3094177"/>
                </a:lnTo>
                <a:lnTo>
                  <a:pt x="2006594" y="3109294"/>
                </a:lnTo>
                <a:lnTo>
                  <a:pt x="0" y="2036366"/>
                </a:lnTo>
                <a:lnTo>
                  <a:pt x="0" y="2021195"/>
                </a:lnTo>
                <a:close/>
                <a:moveTo>
                  <a:pt x="0" y="1935058"/>
                </a:moveTo>
                <a:lnTo>
                  <a:pt x="2006704" y="3003127"/>
                </a:lnTo>
                <a:lnTo>
                  <a:pt x="2006704" y="3018244"/>
                </a:lnTo>
                <a:lnTo>
                  <a:pt x="0" y="1950090"/>
                </a:lnTo>
                <a:lnTo>
                  <a:pt x="0" y="1935058"/>
                </a:lnTo>
                <a:close/>
                <a:moveTo>
                  <a:pt x="0" y="1849077"/>
                </a:moveTo>
                <a:lnTo>
                  <a:pt x="2006594" y="2912310"/>
                </a:lnTo>
                <a:lnTo>
                  <a:pt x="2006594" y="2927426"/>
                </a:lnTo>
                <a:lnTo>
                  <a:pt x="0" y="1864116"/>
                </a:lnTo>
                <a:lnTo>
                  <a:pt x="0" y="1849077"/>
                </a:lnTo>
                <a:close/>
                <a:moveTo>
                  <a:pt x="0" y="1763333"/>
                </a:moveTo>
                <a:lnTo>
                  <a:pt x="2006594" y="2821842"/>
                </a:lnTo>
                <a:lnTo>
                  <a:pt x="2006594" y="2836958"/>
                </a:lnTo>
                <a:lnTo>
                  <a:pt x="0" y="1778490"/>
                </a:lnTo>
                <a:lnTo>
                  <a:pt x="0" y="1763333"/>
                </a:lnTo>
                <a:close/>
                <a:moveTo>
                  <a:pt x="26074" y="1691803"/>
                </a:moveTo>
                <a:lnTo>
                  <a:pt x="2006594" y="2731722"/>
                </a:lnTo>
                <a:lnTo>
                  <a:pt x="2006594" y="2746839"/>
                </a:lnTo>
                <a:lnTo>
                  <a:pt x="6372" y="1696570"/>
                </a:lnTo>
                <a:lnTo>
                  <a:pt x="26074" y="1691803"/>
                </a:lnTo>
                <a:close/>
                <a:moveTo>
                  <a:pt x="137709" y="1665173"/>
                </a:moveTo>
                <a:lnTo>
                  <a:pt x="2006704" y="2642067"/>
                </a:lnTo>
                <a:lnTo>
                  <a:pt x="2006704" y="2657068"/>
                </a:lnTo>
                <a:lnTo>
                  <a:pt x="117898" y="1669825"/>
                </a:lnTo>
                <a:lnTo>
                  <a:pt x="137709" y="1665173"/>
                </a:lnTo>
                <a:close/>
                <a:moveTo>
                  <a:pt x="249346" y="1638196"/>
                </a:moveTo>
                <a:lnTo>
                  <a:pt x="2006594" y="2552530"/>
                </a:lnTo>
                <a:lnTo>
                  <a:pt x="2006594" y="2567530"/>
                </a:lnTo>
                <a:lnTo>
                  <a:pt x="229646" y="1642963"/>
                </a:lnTo>
                <a:lnTo>
                  <a:pt x="249346" y="1638196"/>
                </a:lnTo>
                <a:close/>
                <a:moveTo>
                  <a:pt x="361540" y="1611335"/>
                </a:moveTo>
                <a:lnTo>
                  <a:pt x="2006594" y="2463341"/>
                </a:lnTo>
                <a:lnTo>
                  <a:pt x="2006594" y="2478341"/>
                </a:lnTo>
                <a:lnTo>
                  <a:pt x="341727" y="1615986"/>
                </a:lnTo>
                <a:lnTo>
                  <a:pt x="361540" y="1611335"/>
                </a:lnTo>
                <a:close/>
                <a:moveTo>
                  <a:pt x="474067" y="1584357"/>
                </a:moveTo>
                <a:lnTo>
                  <a:pt x="2006704" y="2374500"/>
                </a:lnTo>
                <a:lnTo>
                  <a:pt x="2006704" y="2389501"/>
                </a:lnTo>
                <a:lnTo>
                  <a:pt x="454144" y="1589008"/>
                </a:lnTo>
                <a:lnTo>
                  <a:pt x="474067" y="1584357"/>
                </a:lnTo>
                <a:close/>
                <a:moveTo>
                  <a:pt x="586705" y="1557147"/>
                </a:moveTo>
                <a:lnTo>
                  <a:pt x="2006594" y="2285893"/>
                </a:lnTo>
                <a:lnTo>
                  <a:pt x="2006594" y="2300893"/>
                </a:lnTo>
                <a:lnTo>
                  <a:pt x="566782" y="1561915"/>
                </a:lnTo>
                <a:lnTo>
                  <a:pt x="586705" y="1557147"/>
                </a:lnTo>
                <a:close/>
                <a:moveTo>
                  <a:pt x="699677" y="1530052"/>
                </a:moveTo>
                <a:lnTo>
                  <a:pt x="2006594" y="2197634"/>
                </a:lnTo>
                <a:lnTo>
                  <a:pt x="2006594" y="2212635"/>
                </a:lnTo>
                <a:lnTo>
                  <a:pt x="679754" y="1534820"/>
                </a:lnTo>
                <a:lnTo>
                  <a:pt x="699677" y="1530052"/>
                </a:lnTo>
                <a:close/>
                <a:moveTo>
                  <a:pt x="0" y="1508338"/>
                </a:moveTo>
                <a:lnTo>
                  <a:pt x="50003" y="1534355"/>
                </a:lnTo>
                <a:lnTo>
                  <a:pt x="30191" y="1539123"/>
                </a:lnTo>
                <a:lnTo>
                  <a:pt x="0" y="1523413"/>
                </a:lnTo>
                <a:lnTo>
                  <a:pt x="0" y="1508338"/>
                </a:lnTo>
                <a:close/>
                <a:moveTo>
                  <a:pt x="813094" y="1502842"/>
                </a:moveTo>
                <a:lnTo>
                  <a:pt x="2006594" y="2109724"/>
                </a:lnTo>
                <a:lnTo>
                  <a:pt x="2006594" y="2124724"/>
                </a:lnTo>
                <a:lnTo>
                  <a:pt x="793060" y="1507610"/>
                </a:lnTo>
                <a:lnTo>
                  <a:pt x="813094" y="1502842"/>
                </a:lnTo>
                <a:close/>
                <a:moveTo>
                  <a:pt x="926734" y="1475516"/>
                </a:moveTo>
                <a:lnTo>
                  <a:pt x="2006594" y="2022046"/>
                </a:lnTo>
                <a:lnTo>
                  <a:pt x="2006594" y="2037047"/>
                </a:lnTo>
                <a:lnTo>
                  <a:pt x="906700" y="1480283"/>
                </a:lnTo>
                <a:lnTo>
                  <a:pt x="926734" y="1475516"/>
                </a:lnTo>
                <a:close/>
                <a:moveTo>
                  <a:pt x="1040820" y="1448190"/>
                </a:moveTo>
                <a:lnTo>
                  <a:pt x="2006704" y="1934834"/>
                </a:lnTo>
                <a:lnTo>
                  <a:pt x="2006704" y="1949718"/>
                </a:lnTo>
                <a:lnTo>
                  <a:pt x="1020674" y="1452957"/>
                </a:lnTo>
                <a:lnTo>
                  <a:pt x="1040820" y="1448190"/>
                </a:lnTo>
                <a:close/>
                <a:moveTo>
                  <a:pt x="0" y="1423948"/>
                </a:moveTo>
                <a:lnTo>
                  <a:pt x="161528" y="1507610"/>
                </a:lnTo>
                <a:lnTo>
                  <a:pt x="141717" y="1512378"/>
                </a:lnTo>
                <a:lnTo>
                  <a:pt x="0" y="1438976"/>
                </a:lnTo>
                <a:lnTo>
                  <a:pt x="0" y="1423948"/>
                </a:lnTo>
                <a:close/>
                <a:moveTo>
                  <a:pt x="1155017" y="1420631"/>
                </a:moveTo>
                <a:lnTo>
                  <a:pt x="2006594" y="1847738"/>
                </a:lnTo>
                <a:lnTo>
                  <a:pt x="2006594" y="1862622"/>
                </a:lnTo>
                <a:lnTo>
                  <a:pt x="1134871" y="1425514"/>
                </a:lnTo>
                <a:lnTo>
                  <a:pt x="1155017" y="1420631"/>
                </a:lnTo>
                <a:close/>
                <a:moveTo>
                  <a:pt x="1269547" y="1393187"/>
                </a:moveTo>
                <a:lnTo>
                  <a:pt x="2006594" y="1760991"/>
                </a:lnTo>
                <a:lnTo>
                  <a:pt x="2006594" y="1775875"/>
                </a:lnTo>
                <a:lnTo>
                  <a:pt x="1249401" y="1397955"/>
                </a:lnTo>
                <a:lnTo>
                  <a:pt x="1269547" y="1393187"/>
                </a:lnTo>
                <a:close/>
                <a:moveTo>
                  <a:pt x="1384523" y="1365513"/>
                </a:moveTo>
                <a:lnTo>
                  <a:pt x="2006594" y="1674593"/>
                </a:lnTo>
                <a:lnTo>
                  <a:pt x="2006594" y="1689476"/>
                </a:lnTo>
                <a:lnTo>
                  <a:pt x="1364265" y="1370396"/>
                </a:lnTo>
                <a:lnTo>
                  <a:pt x="1384523" y="1365513"/>
                </a:lnTo>
                <a:close/>
                <a:moveTo>
                  <a:pt x="0" y="1339855"/>
                </a:moveTo>
                <a:lnTo>
                  <a:pt x="273277" y="1480749"/>
                </a:lnTo>
                <a:lnTo>
                  <a:pt x="253465" y="1485517"/>
                </a:lnTo>
                <a:lnTo>
                  <a:pt x="0" y="1354837"/>
                </a:lnTo>
                <a:lnTo>
                  <a:pt x="0" y="1339855"/>
                </a:lnTo>
                <a:close/>
                <a:moveTo>
                  <a:pt x="1499721" y="1337953"/>
                </a:moveTo>
                <a:lnTo>
                  <a:pt x="2006594" y="1588543"/>
                </a:lnTo>
                <a:lnTo>
                  <a:pt x="2006594" y="1603428"/>
                </a:lnTo>
                <a:lnTo>
                  <a:pt x="1479464" y="1342721"/>
                </a:lnTo>
                <a:lnTo>
                  <a:pt x="1499721" y="1337953"/>
                </a:lnTo>
                <a:close/>
                <a:moveTo>
                  <a:pt x="1615364" y="1310045"/>
                </a:moveTo>
                <a:lnTo>
                  <a:pt x="2006594" y="1502610"/>
                </a:lnTo>
                <a:lnTo>
                  <a:pt x="2006594" y="1517494"/>
                </a:lnTo>
                <a:lnTo>
                  <a:pt x="1594996" y="1314929"/>
                </a:lnTo>
                <a:lnTo>
                  <a:pt x="1615364" y="1310045"/>
                </a:lnTo>
                <a:close/>
                <a:moveTo>
                  <a:pt x="1731230" y="1282254"/>
                </a:moveTo>
                <a:lnTo>
                  <a:pt x="2006594" y="1417142"/>
                </a:lnTo>
                <a:lnTo>
                  <a:pt x="2006594" y="1432026"/>
                </a:lnTo>
                <a:lnTo>
                  <a:pt x="1710862" y="1287137"/>
                </a:lnTo>
                <a:lnTo>
                  <a:pt x="1731230" y="1282254"/>
                </a:lnTo>
                <a:close/>
                <a:moveTo>
                  <a:pt x="0" y="1256106"/>
                </a:moveTo>
                <a:lnTo>
                  <a:pt x="385358" y="1453887"/>
                </a:lnTo>
                <a:lnTo>
                  <a:pt x="365435" y="1458655"/>
                </a:lnTo>
                <a:lnTo>
                  <a:pt x="0" y="1271103"/>
                </a:lnTo>
                <a:lnTo>
                  <a:pt x="0" y="1256106"/>
                </a:lnTo>
                <a:close/>
                <a:moveTo>
                  <a:pt x="1847431" y="1254346"/>
                </a:moveTo>
                <a:lnTo>
                  <a:pt x="2006594" y="1331906"/>
                </a:lnTo>
                <a:lnTo>
                  <a:pt x="2006594" y="1346791"/>
                </a:lnTo>
                <a:lnTo>
                  <a:pt x="1827062" y="1259229"/>
                </a:lnTo>
                <a:lnTo>
                  <a:pt x="1847431" y="1254346"/>
                </a:lnTo>
                <a:close/>
                <a:moveTo>
                  <a:pt x="1964075" y="1226205"/>
                </a:moveTo>
                <a:lnTo>
                  <a:pt x="2006704" y="1246904"/>
                </a:lnTo>
                <a:lnTo>
                  <a:pt x="2006704" y="1261788"/>
                </a:lnTo>
                <a:lnTo>
                  <a:pt x="1943596" y="1231205"/>
                </a:lnTo>
                <a:lnTo>
                  <a:pt x="1964075" y="1226205"/>
                </a:lnTo>
                <a:close/>
                <a:moveTo>
                  <a:pt x="0" y="1172605"/>
                </a:moveTo>
                <a:lnTo>
                  <a:pt x="497775" y="1426910"/>
                </a:lnTo>
                <a:lnTo>
                  <a:pt x="477851" y="1431677"/>
                </a:lnTo>
                <a:lnTo>
                  <a:pt x="0" y="1187563"/>
                </a:lnTo>
                <a:lnTo>
                  <a:pt x="0" y="1172605"/>
                </a:lnTo>
                <a:close/>
                <a:moveTo>
                  <a:pt x="0" y="1089354"/>
                </a:moveTo>
                <a:lnTo>
                  <a:pt x="610524" y="1399816"/>
                </a:lnTo>
                <a:lnTo>
                  <a:pt x="590490" y="1404584"/>
                </a:lnTo>
                <a:lnTo>
                  <a:pt x="0" y="1104319"/>
                </a:lnTo>
                <a:lnTo>
                  <a:pt x="0" y="1089354"/>
                </a:lnTo>
                <a:close/>
                <a:moveTo>
                  <a:pt x="0" y="1006456"/>
                </a:moveTo>
                <a:lnTo>
                  <a:pt x="723607" y="1372721"/>
                </a:lnTo>
                <a:lnTo>
                  <a:pt x="703573" y="1377489"/>
                </a:lnTo>
                <a:lnTo>
                  <a:pt x="0" y="1021370"/>
                </a:lnTo>
                <a:lnTo>
                  <a:pt x="0" y="1006456"/>
                </a:lnTo>
                <a:close/>
                <a:moveTo>
                  <a:pt x="0" y="923837"/>
                </a:moveTo>
                <a:lnTo>
                  <a:pt x="836913" y="1345511"/>
                </a:lnTo>
                <a:lnTo>
                  <a:pt x="816879" y="1350279"/>
                </a:lnTo>
                <a:lnTo>
                  <a:pt x="0" y="938733"/>
                </a:lnTo>
                <a:lnTo>
                  <a:pt x="0" y="923837"/>
                </a:lnTo>
                <a:close/>
                <a:moveTo>
                  <a:pt x="0" y="841416"/>
                </a:moveTo>
                <a:lnTo>
                  <a:pt x="950553" y="1318069"/>
                </a:lnTo>
                <a:lnTo>
                  <a:pt x="930408" y="1322952"/>
                </a:lnTo>
                <a:lnTo>
                  <a:pt x="0" y="856391"/>
                </a:lnTo>
                <a:lnTo>
                  <a:pt x="0" y="841416"/>
                </a:lnTo>
                <a:close/>
                <a:moveTo>
                  <a:pt x="0" y="759376"/>
                </a:moveTo>
                <a:lnTo>
                  <a:pt x="1064639" y="1290742"/>
                </a:lnTo>
                <a:lnTo>
                  <a:pt x="1044493" y="1295627"/>
                </a:lnTo>
                <a:lnTo>
                  <a:pt x="0" y="774295"/>
                </a:lnTo>
                <a:lnTo>
                  <a:pt x="0" y="759376"/>
                </a:lnTo>
                <a:close/>
                <a:moveTo>
                  <a:pt x="0" y="677619"/>
                </a:moveTo>
                <a:lnTo>
                  <a:pt x="1178947" y="1263300"/>
                </a:lnTo>
                <a:lnTo>
                  <a:pt x="1158690" y="1268183"/>
                </a:lnTo>
                <a:lnTo>
                  <a:pt x="0" y="692532"/>
                </a:lnTo>
                <a:lnTo>
                  <a:pt x="0" y="677619"/>
                </a:lnTo>
                <a:close/>
                <a:moveTo>
                  <a:pt x="0" y="434177"/>
                </a:moveTo>
                <a:lnTo>
                  <a:pt x="1523651" y="1180506"/>
                </a:lnTo>
                <a:lnTo>
                  <a:pt x="1503283" y="1185390"/>
                </a:lnTo>
                <a:lnTo>
                  <a:pt x="0" y="449019"/>
                </a:lnTo>
                <a:lnTo>
                  <a:pt x="0" y="434177"/>
                </a:lnTo>
                <a:close/>
                <a:moveTo>
                  <a:pt x="0" y="353582"/>
                </a:moveTo>
                <a:lnTo>
                  <a:pt x="1639072" y="1152714"/>
                </a:lnTo>
                <a:lnTo>
                  <a:pt x="1618703" y="1157598"/>
                </a:lnTo>
                <a:lnTo>
                  <a:pt x="0" y="368434"/>
                </a:lnTo>
                <a:lnTo>
                  <a:pt x="0" y="353582"/>
                </a:lnTo>
                <a:close/>
                <a:moveTo>
                  <a:pt x="0" y="273291"/>
                </a:moveTo>
                <a:lnTo>
                  <a:pt x="1754938" y="1124923"/>
                </a:lnTo>
                <a:lnTo>
                  <a:pt x="1734459" y="1129806"/>
                </a:lnTo>
                <a:lnTo>
                  <a:pt x="0" y="288136"/>
                </a:lnTo>
                <a:lnTo>
                  <a:pt x="0" y="273291"/>
                </a:lnTo>
                <a:close/>
                <a:moveTo>
                  <a:pt x="0" y="193285"/>
                </a:moveTo>
                <a:lnTo>
                  <a:pt x="1871027" y="1096898"/>
                </a:lnTo>
                <a:lnTo>
                  <a:pt x="1850547" y="1101782"/>
                </a:lnTo>
                <a:lnTo>
                  <a:pt x="0" y="208109"/>
                </a:lnTo>
                <a:lnTo>
                  <a:pt x="0" y="193285"/>
                </a:lnTo>
                <a:close/>
                <a:moveTo>
                  <a:pt x="0" y="113554"/>
                </a:moveTo>
                <a:lnTo>
                  <a:pt x="1987449" y="1068758"/>
                </a:lnTo>
                <a:lnTo>
                  <a:pt x="1966970" y="1073758"/>
                </a:lnTo>
                <a:lnTo>
                  <a:pt x="0" y="128375"/>
                </a:lnTo>
                <a:lnTo>
                  <a:pt x="0" y="113554"/>
                </a:lnTo>
                <a:close/>
                <a:moveTo>
                  <a:pt x="0" y="34115"/>
                </a:moveTo>
                <a:lnTo>
                  <a:pt x="2006594" y="993988"/>
                </a:lnTo>
                <a:lnTo>
                  <a:pt x="2006594" y="1008756"/>
                </a:lnTo>
                <a:lnTo>
                  <a:pt x="0" y="48915"/>
                </a:lnTo>
                <a:lnTo>
                  <a:pt x="0" y="34115"/>
                </a:lnTo>
                <a:close/>
                <a:moveTo>
                  <a:pt x="1955728" y="0"/>
                </a:moveTo>
                <a:lnTo>
                  <a:pt x="1988228" y="0"/>
                </a:lnTo>
                <a:lnTo>
                  <a:pt x="2006594" y="8256"/>
                </a:lnTo>
                <a:lnTo>
                  <a:pt x="2006594" y="22908"/>
                </a:lnTo>
                <a:lnTo>
                  <a:pt x="1955728" y="0"/>
                </a:lnTo>
                <a:close/>
                <a:moveTo>
                  <a:pt x="1778311" y="0"/>
                </a:moveTo>
                <a:lnTo>
                  <a:pt x="1810700" y="0"/>
                </a:lnTo>
                <a:lnTo>
                  <a:pt x="2006594" y="88840"/>
                </a:lnTo>
                <a:lnTo>
                  <a:pt x="2006594" y="103492"/>
                </a:lnTo>
                <a:lnTo>
                  <a:pt x="1778311" y="0"/>
                </a:lnTo>
                <a:close/>
                <a:moveTo>
                  <a:pt x="1602008" y="0"/>
                </a:moveTo>
                <a:lnTo>
                  <a:pt x="1634286" y="0"/>
                </a:lnTo>
                <a:lnTo>
                  <a:pt x="2006594" y="169773"/>
                </a:lnTo>
                <a:lnTo>
                  <a:pt x="2006594" y="184425"/>
                </a:lnTo>
                <a:lnTo>
                  <a:pt x="1602008" y="0"/>
                </a:lnTo>
                <a:close/>
                <a:moveTo>
                  <a:pt x="1426818" y="0"/>
                </a:moveTo>
                <a:lnTo>
                  <a:pt x="1458984" y="0"/>
                </a:lnTo>
                <a:lnTo>
                  <a:pt x="2006594" y="250823"/>
                </a:lnTo>
                <a:lnTo>
                  <a:pt x="2006594" y="265591"/>
                </a:lnTo>
                <a:lnTo>
                  <a:pt x="1426818" y="0"/>
                </a:lnTo>
                <a:close/>
                <a:moveTo>
                  <a:pt x="1252740" y="0"/>
                </a:moveTo>
                <a:lnTo>
                  <a:pt x="1284684" y="0"/>
                </a:lnTo>
                <a:lnTo>
                  <a:pt x="2006594" y="332338"/>
                </a:lnTo>
                <a:lnTo>
                  <a:pt x="2006594" y="346989"/>
                </a:lnTo>
                <a:lnTo>
                  <a:pt x="1252740" y="0"/>
                </a:lnTo>
                <a:close/>
                <a:moveTo>
                  <a:pt x="1079776" y="0"/>
                </a:moveTo>
                <a:lnTo>
                  <a:pt x="1111497" y="0"/>
                </a:lnTo>
                <a:lnTo>
                  <a:pt x="2006704" y="413968"/>
                </a:lnTo>
                <a:lnTo>
                  <a:pt x="2006704" y="428736"/>
                </a:lnTo>
                <a:lnTo>
                  <a:pt x="1079776" y="0"/>
                </a:lnTo>
                <a:close/>
                <a:moveTo>
                  <a:pt x="907814" y="0"/>
                </a:moveTo>
                <a:lnTo>
                  <a:pt x="939424" y="0"/>
                </a:lnTo>
                <a:lnTo>
                  <a:pt x="2006704" y="495947"/>
                </a:lnTo>
                <a:lnTo>
                  <a:pt x="2006704" y="510715"/>
                </a:lnTo>
                <a:lnTo>
                  <a:pt x="907814" y="0"/>
                </a:lnTo>
                <a:close/>
                <a:moveTo>
                  <a:pt x="736852" y="0"/>
                </a:moveTo>
                <a:lnTo>
                  <a:pt x="768462" y="0"/>
                </a:lnTo>
                <a:lnTo>
                  <a:pt x="2006594" y="578276"/>
                </a:lnTo>
                <a:lnTo>
                  <a:pt x="2006594" y="593044"/>
                </a:lnTo>
                <a:lnTo>
                  <a:pt x="736852" y="0"/>
                </a:lnTo>
                <a:close/>
                <a:moveTo>
                  <a:pt x="567004" y="0"/>
                </a:moveTo>
                <a:lnTo>
                  <a:pt x="598503" y="0"/>
                </a:lnTo>
                <a:lnTo>
                  <a:pt x="2006594" y="660837"/>
                </a:lnTo>
                <a:lnTo>
                  <a:pt x="2006594" y="675605"/>
                </a:lnTo>
                <a:lnTo>
                  <a:pt x="567004" y="0"/>
                </a:lnTo>
                <a:close/>
                <a:moveTo>
                  <a:pt x="398158" y="0"/>
                </a:moveTo>
                <a:lnTo>
                  <a:pt x="429546" y="0"/>
                </a:lnTo>
                <a:lnTo>
                  <a:pt x="2006594" y="743630"/>
                </a:lnTo>
                <a:lnTo>
                  <a:pt x="2006594" y="758399"/>
                </a:lnTo>
                <a:lnTo>
                  <a:pt x="398158" y="0"/>
                </a:lnTo>
                <a:close/>
                <a:moveTo>
                  <a:pt x="230425" y="0"/>
                </a:moveTo>
                <a:lnTo>
                  <a:pt x="261589" y="0"/>
                </a:lnTo>
                <a:lnTo>
                  <a:pt x="2006704" y="826773"/>
                </a:lnTo>
                <a:lnTo>
                  <a:pt x="2006704" y="841657"/>
                </a:lnTo>
                <a:lnTo>
                  <a:pt x="230425" y="0"/>
                </a:lnTo>
                <a:close/>
                <a:moveTo>
                  <a:pt x="63582" y="0"/>
                </a:moveTo>
                <a:lnTo>
                  <a:pt x="94635" y="0"/>
                </a:lnTo>
                <a:lnTo>
                  <a:pt x="2006704" y="910264"/>
                </a:lnTo>
                <a:lnTo>
                  <a:pt x="2006704" y="925032"/>
                </a:lnTo>
                <a:lnTo>
                  <a:pt x="63582" y="0"/>
                </a:lnTo>
                <a:close/>
              </a:path>
            </a:pathLst>
          </a:custGeom>
          <a:solidFill>
            <a:srgbClr val="5B8F22"/>
          </a:solidFill>
          <a:ln>
            <a:noFill/>
          </a:ln>
          <a:extLst>
            <a:ext uri="{91240B29-F687-4F45-9708-019B960494DF}">
              <a14:hiddenLine xmlns:a14="http://schemas.microsoft.com/office/drawing/2010/main" w="11629" cap="flat">
                <a:solidFill>
                  <a:srgbClr val="000000"/>
                </a:solidFill>
                <a:prstDash val="solid"/>
                <a:miter lim="800000"/>
                <a:headEnd/>
                <a:tailEnd/>
              </a14:hiddenLine>
            </a:ext>
          </a:extLst>
        </p:spPr>
        <p:txBody>
          <a:bodyPr anchor="ctr"/>
          <a:lstStyle/>
          <a:p>
            <a:endParaRPr lang="en-US" sz="2800"/>
          </a:p>
        </p:txBody>
      </p:sp>
    </p:spTree>
    <p:extLst>
      <p:ext uri="{BB962C8B-B14F-4D97-AF65-F5344CB8AC3E}">
        <p14:creationId xmlns:p14="http://schemas.microsoft.com/office/powerpoint/2010/main" val="370862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Intro Full Photo">
    <p:spTree>
      <p:nvGrpSpPr>
        <p:cNvPr id="1" name=""/>
        <p:cNvGrpSpPr/>
        <p:nvPr/>
      </p:nvGrpSpPr>
      <p:grpSpPr>
        <a:xfrm>
          <a:off x="0" y="0"/>
          <a:ext cx="0" cy="0"/>
          <a:chOff x="0" y="0"/>
          <a:chExt cx="0" cy="0"/>
        </a:xfrm>
      </p:grpSpPr>
      <p:sp>
        <p:nvSpPr>
          <p:cNvPr id="7" name="Picture Placeholder 5"/>
          <p:cNvSpPr>
            <a:spLocks noGrp="1"/>
          </p:cNvSpPr>
          <p:nvPr>
            <p:ph type="pic" sz="quarter" idx="2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33" name="Title 32"/>
          <p:cNvSpPr>
            <a:spLocks noGrp="1"/>
          </p:cNvSpPr>
          <p:nvPr>
            <p:ph type="title" hasCustomPrompt="1"/>
          </p:nvPr>
        </p:nvSpPr>
        <p:spPr>
          <a:xfrm>
            <a:off x="0" y="7650882"/>
            <a:ext cx="24385588" cy="1800493"/>
          </a:xfrm>
        </p:spPr>
        <p:txBody>
          <a:bodyPr anchor="b" anchorCtr="0"/>
          <a:lstStyle>
            <a:lvl1pPr algn="ctr">
              <a:defRPr>
                <a:ln>
                  <a:noFill/>
                </a:ln>
                <a:solidFill>
                  <a:schemeClr val="bg1"/>
                </a:solidFill>
                <a:effectLst/>
              </a:defRPr>
            </a:lvl1pPr>
          </a:lstStyle>
          <a:p>
            <a:r>
              <a:rPr lang="en-US" dirty="0"/>
              <a:t>CLICK TO EDIT</a:t>
            </a:r>
          </a:p>
        </p:txBody>
      </p:sp>
      <p:sp>
        <p:nvSpPr>
          <p:cNvPr id="40" name="Text Placeholder 39"/>
          <p:cNvSpPr>
            <a:spLocks noGrp="1"/>
          </p:cNvSpPr>
          <p:nvPr>
            <p:ph type="body" sz="quarter" idx="21" hasCustomPrompt="1"/>
          </p:nvPr>
        </p:nvSpPr>
        <p:spPr>
          <a:xfrm>
            <a:off x="0" y="9434826"/>
            <a:ext cx="24385588" cy="1107996"/>
          </a:xfrm>
        </p:spPr>
        <p:txBody>
          <a:bodyPr wrap="square">
            <a:spAutoFit/>
          </a:bodyPr>
          <a:lstStyle>
            <a:lvl1pPr algn="ctr">
              <a:defRPr cap="all" baseline="0">
                <a:solidFill>
                  <a:schemeClr val="bg1"/>
                </a:solidFill>
              </a:defRPr>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Intro White">
    <p:spTree>
      <p:nvGrpSpPr>
        <p:cNvPr id="1" name=""/>
        <p:cNvGrpSpPr/>
        <p:nvPr/>
      </p:nvGrpSpPr>
      <p:grpSpPr>
        <a:xfrm>
          <a:off x="0" y="0"/>
          <a:ext cx="0" cy="0"/>
          <a:chOff x="0" y="0"/>
          <a:chExt cx="0" cy="0"/>
        </a:xfrm>
      </p:grpSpPr>
      <p:sp>
        <p:nvSpPr>
          <p:cNvPr id="8" name="Freeform 7"/>
          <p:cNvSpPr/>
          <p:nvPr userDrawn="1"/>
        </p:nvSpPr>
        <p:spPr>
          <a:xfrm rot="660000">
            <a:off x="-1256206"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2" name="Title 1"/>
          <p:cNvSpPr>
            <a:spLocks noGrp="1"/>
          </p:cNvSpPr>
          <p:nvPr>
            <p:ph type="title" hasCustomPrompt="1"/>
          </p:nvPr>
        </p:nvSpPr>
        <p:spPr/>
        <p:txBody>
          <a:bodyPr/>
          <a:lstStyle/>
          <a:p>
            <a:r>
              <a:rPr lang="en-US" dirty="0"/>
              <a:t>CLICK TO EDIT</a:t>
            </a:r>
          </a:p>
        </p:txBody>
      </p:sp>
      <p:sp>
        <p:nvSpPr>
          <p:cNvPr id="11"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Intro Black">
    <p:spTree>
      <p:nvGrpSpPr>
        <p:cNvPr id="1" name=""/>
        <p:cNvGrpSpPr/>
        <p:nvPr/>
      </p:nvGrpSpPr>
      <p:grpSpPr>
        <a:xfrm>
          <a:off x="0" y="0"/>
          <a:ext cx="0" cy="0"/>
          <a:chOff x="0" y="0"/>
          <a:chExt cx="0" cy="0"/>
        </a:xfrm>
      </p:grpSpPr>
      <p:sp>
        <p:nvSpPr>
          <p:cNvPr id="8" name="Freeform 7"/>
          <p:cNvSpPr/>
          <p:nvPr userDrawn="1"/>
        </p:nvSpPr>
        <p:spPr>
          <a:xfrm rot="660000">
            <a:off x="-1256206"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6" name="Title Placeholder 7"/>
          <p:cNvSpPr txBox="1">
            <a:spLocks/>
          </p:cNvSpPr>
          <p:nvPr userDrawn="1"/>
        </p:nvSpPr>
        <p:spPr>
          <a:xfrm>
            <a:off x="4919986" y="6138714"/>
            <a:ext cx="18218024" cy="1107996"/>
          </a:xfrm>
          <a:prstGeom prst="rect">
            <a:avLst/>
          </a:prstGeom>
        </p:spPr>
        <p:txBody>
          <a:bodyPr vert="horz" wrap="square" lIns="0" tIns="0" rIns="0" bIns="0" rtlCol="0" anchor="t" anchorCtr="0">
            <a:spAutoFit/>
          </a:bodyPr>
          <a:lstStyle>
            <a:lvl1pPr algn="l" defTabSz="2438462" rtl="0" eaLnBrk="1" latinLnBrk="0" hangingPunct="1">
              <a:spcBef>
                <a:spcPct val="0"/>
              </a:spcBef>
              <a:buNone/>
              <a:defRPr sz="11700" kern="1200">
                <a:solidFill>
                  <a:schemeClr val="tx1"/>
                </a:solidFill>
                <a:latin typeface="Archivo Black" charset="0"/>
                <a:ea typeface="Archivo Black" charset="0"/>
                <a:cs typeface="Archivo Black" charset="0"/>
              </a:defRPr>
            </a:lvl1pPr>
          </a:lstStyle>
          <a:p>
            <a:r>
              <a:rPr lang="en-US" sz="7200" dirty="0"/>
              <a:t>CLICK TO EDIT SUB HEADLINE</a:t>
            </a:r>
          </a:p>
        </p:txBody>
      </p:sp>
      <p:sp>
        <p:nvSpPr>
          <p:cNvPr id="3" name="Title 2"/>
          <p:cNvSpPr>
            <a:spLocks noGrp="1"/>
          </p:cNvSpPr>
          <p:nvPr>
            <p:ph type="title" hasCustomPrompt="1"/>
          </p:nvPr>
        </p:nvSpPr>
        <p:spPr>
          <a:xfrm>
            <a:off x="4847978" y="5002842"/>
            <a:ext cx="18218024" cy="1800493"/>
          </a:xfrm>
        </p:spPr>
        <p:txBody>
          <a:bodyPr/>
          <a:lstStyle>
            <a:lvl1pPr>
              <a:defRPr>
                <a:solidFill>
                  <a:schemeClr val="bg1"/>
                </a:solidFill>
              </a:defRPr>
            </a:lvl1pPr>
          </a:lstStyle>
          <a:p>
            <a:r>
              <a:rPr lang="en-US" dirty="0"/>
              <a:t>CLICK TO EDIT</a:t>
            </a:r>
          </a:p>
        </p:txBody>
      </p:sp>
      <p:sp>
        <p:nvSpPr>
          <p:cNvPr id="10"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Intro Dark I Pattern">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dirty="0"/>
              <a:t>CLICK TO EDIT</a:t>
            </a:r>
          </a:p>
        </p:txBody>
      </p:sp>
      <p:sp>
        <p:nvSpPr>
          <p:cNvPr id="4"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Intro Light I Pattern">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dirty="0"/>
              <a:t>CLICK TO EDIT</a:t>
            </a:r>
          </a:p>
        </p:txBody>
      </p:sp>
      <p:sp>
        <p:nvSpPr>
          <p:cNvPr id="3"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465" y="4572794"/>
            <a:ext cx="5979823" cy="3810000"/>
          </a:xfrm>
          <a:prstGeom prst="rect">
            <a:avLst/>
          </a:prstGeom>
        </p:spPr>
      </p:pic>
      <p:sp>
        <p:nvSpPr>
          <p:cNvPr id="3" name="Title 2"/>
          <p:cNvSpPr>
            <a:spLocks noGrp="1"/>
          </p:cNvSpPr>
          <p:nvPr>
            <p:ph type="title" hasCustomPrompt="1"/>
          </p:nvPr>
        </p:nvSpPr>
        <p:spPr>
          <a:xfrm>
            <a:off x="12120786" y="4572794"/>
            <a:ext cx="10297144" cy="2693045"/>
          </a:xfrm>
        </p:spPr>
        <p:txBody>
          <a:bodyPr anchor="b" anchorCtr="0"/>
          <a:lstStyle>
            <a:lvl1pPr>
              <a:defRPr cap="all" baseline="0">
                <a:solidFill>
                  <a:schemeClr val="accent3"/>
                </a:solidFill>
                <a:latin typeface="Franklin Gothic Heavy" panose="020B0903020102020204" pitchFamily="34" charset="0"/>
              </a:defRPr>
            </a:lvl1pPr>
          </a:lstStyle>
          <a:p>
            <a:r>
              <a:rPr lang="en-US" dirty="0"/>
              <a:t>CLICK TO EDIT TITLE</a:t>
            </a:r>
          </a:p>
        </p:txBody>
      </p:sp>
      <p:sp>
        <p:nvSpPr>
          <p:cNvPr id="8" name="Text Placeholder 5"/>
          <p:cNvSpPr>
            <a:spLocks noGrp="1"/>
          </p:cNvSpPr>
          <p:nvPr>
            <p:ph type="body" sz="quarter" idx="10" hasCustomPrompt="1"/>
          </p:nvPr>
        </p:nvSpPr>
        <p:spPr>
          <a:xfrm>
            <a:off x="12113939" y="7553871"/>
            <a:ext cx="10303991" cy="1800200"/>
          </a:xfrm>
          <a:prstGeom prst="rect">
            <a:avLst/>
          </a:prstGeom>
        </p:spPr>
        <p:txBody>
          <a:bodyPr/>
          <a:lstStyle>
            <a:lvl1pPr>
              <a:defRPr b="1" i="0" cap="all" baseline="0">
                <a:latin typeface="+mj-lt"/>
                <a:ea typeface="Archivo" charset="0"/>
                <a:cs typeface="Archivo" charset="0"/>
              </a:defRPr>
            </a:lvl1pPr>
          </a:lstStyle>
          <a:p>
            <a:pPr lvl="0"/>
            <a:r>
              <a:rPr lang="en-US" dirty="0"/>
              <a:t>CLICK TO EDIT SUB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00139C-91FA-694A-B408-6FEFFB643254}"/>
              </a:ext>
            </a:extLst>
          </p:cNvPr>
          <p:cNvSpPr/>
          <p:nvPr userDrawn="1"/>
        </p:nvSpPr>
        <p:spPr>
          <a:xfrm>
            <a:off x="-85730" y="1670244"/>
            <a:ext cx="571539" cy="847824"/>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828845" eaLnBrk="1" fontAlgn="auto" hangingPunct="1">
              <a:spcBef>
                <a:spcPts val="0"/>
              </a:spcBef>
              <a:spcAft>
                <a:spcPts val="0"/>
              </a:spcAft>
              <a:defRPr/>
            </a:pPr>
            <a:endParaRPr lang="en-US" sz="3734" dirty="0">
              <a:solidFill>
                <a:srgbClr val="EEECE1">
                  <a:lumMod val="50000"/>
                </a:srgbClr>
              </a:solidFill>
            </a:endParaRPr>
          </a:p>
        </p:txBody>
      </p:sp>
      <p:sp>
        <p:nvSpPr>
          <p:cNvPr id="23" name="Text Placeholder 22"/>
          <p:cNvSpPr>
            <a:spLocks noGrp="1"/>
          </p:cNvSpPr>
          <p:nvPr>
            <p:ph type="body" sz="quarter" idx="10"/>
          </p:nvPr>
        </p:nvSpPr>
        <p:spPr>
          <a:xfrm>
            <a:off x="998716" y="3571442"/>
            <a:ext cx="11741915" cy="6740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23"/>
          <p:cNvSpPr>
            <a:spLocks noGrp="1"/>
          </p:cNvSpPr>
          <p:nvPr>
            <p:ph type="title"/>
          </p:nvPr>
        </p:nvSpPr>
        <p:spPr>
          <a:xfrm>
            <a:off x="4847978" y="3202349"/>
            <a:ext cx="18218024" cy="3600986"/>
          </a:xfrm>
        </p:spPr>
        <p:txBody>
          <a:bodyPr/>
          <a:lstStyle/>
          <a:p>
            <a:r>
              <a:rPr lang="en-US"/>
              <a:t>Click to edit Master title style</a:t>
            </a:r>
          </a:p>
        </p:txBody>
      </p:sp>
    </p:spTree>
    <p:extLst>
      <p:ext uri="{BB962C8B-B14F-4D97-AF65-F5344CB8AC3E}">
        <p14:creationId xmlns:p14="http://schemas.microsoft.com/office/powerpoint/2010/main" val="4047125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with Text">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hasCustomPrompt="1"/>
          </p:nvPr>
        </p:nvSpPr>
        <p:spPr>
          <a:xfrm>
            <a:off x="0" y="0"/>
            <a:ext cx="13716000" cy="13716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Or, drag a photo on to this box.</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52490" y="3276547"/>
            <a:ext cx="8136904" cy="2049792"/>
          </a:xfrm>
        </p:spPr>
        <p:txBody>
          <a:bodyPr/>
          <a:lstStyle/>
          <a:p>
            <a:r>
              <a:rPr lang="en-US" dirty="0"/>
              <a:t>Click to edit Headline</a:t>
            </a:r>
          </a:p>
        </p:txBody>
      </p:sp>
      <p:sp>
        <p:nvSpPr>
          <p:cNvPr id="9" name="Text Placeholder 8"/>
          <p:cNvSpPr>
            <a:spLocks noGrp="1"/>
          </p:cNvSpPr>
          <p:nvPr>
            <p:ph type="body" sz="quarter" idx="16" hasCustomPrompt="1"/>
          </p:nvPr>
        </p:nvSpPr>
        <p:spPr>
          <a:xfrm>
            <a:off x="14982341" y="6463061"/>
            <a:ext cx="8137525" cy="3877985"/>
          </a:xfrm>
        </p:spPr>
        <p:txBody>
          <a:bodyPr/>
          <a:lstStyle>
            <a:lvl1pPr marL="0" indent="0">
              <a:buNone/>
              <a:defRPr baseline="0"/>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11" name="Text Placeholder 3"/>
          <p:cNvSpPr>
            <a:spLocks noGrp="1"/>
          </p:cNvSpPr>
          <p:nvPr>
            <p:ph type="body" sz="quarter" idx="10"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SUB HEADINE</a:t>
            </a:r>
          </a:p>
        </p:txBody>
      </p:sp>
      <p:sp>
        <p:nvSpPr>
          <p:cNvPr id="7" name="Text Placeholder 2"/>
          <p:cNvSpPr>
            <a:spLocks noGrp="1"/>
          </p:cNvSpPr>
          <p:nvPr>
            <p:ph type="body" sz="quarter" idx="12" hasCustomPrompt="1"/>
          </p:nvPr>
        </p:nvSpPr>
        <p:spPr>
          <a:xfrm>
            <a:off x="14987151" y="10716005"/>
            <a:ext cx="7709742" cy="679673"/>
          </a:xfrm>
        </p:spPr>
        <p:txBody>
          <a:bodyPr/>
          <a:lstStyle>
            <a:lvl1pPr>
              <a:defRPr sz="2800"/>
            </a:lvl1pPr>
          </a:lstStyle>
          <a:p>
            <a:pPr lvl="0"/>
            <a:r>
              <a:rPr lang="en-US" dirty="0"/>
              <a:t>Click to add bulleted list</a:t>
            </a:r>
          </a:p>
        </p:txBody>
      </p:sp>
    </p:spTree>
    <p:extLst>
      <p:ext uri="{BB962C8B-B14F-4D97-AF65-F5344CB8AC3E}">
        <p14:creationId xmlns:p14="http://schemas.microsoft.com/office/powerpoint/2010/main" val="183801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Grid Large">
    <p:spTree>
      <p:nvGrpSpPr>
        <p:cNvPr id="1" name=""/>
        <p:cNvGrpSpPr/>
        <p:nvPr/>
      </p:nvGrpSpPr>
      <p:grpSpPr>
        <a:xfrm>
          <a:off x="0" y="0"/>
          <a:ext cx="0" cy="0"/>
          <a:chOff x="0" y="0"/>
          <a:chExt cx="0" cy="0"/>
        </a:xfrm>
      </p:grpSpPr>
      <p:sp>
        <p:nvSpPr>
          <p:cNvPr id="8" name="Picture Placeholder 5"/>
          <p:cNvSpPr>
            <a:spLocks noGrp="1" noChangeAspect="1"/>
          </p:cNvSpPr>
          <p:nvPr>
            <p:ph type="pic" sz="quarter" idx="20" hasCustomPrompt="1"/>
          </p:nvPr>
        </p:nvSpPr>
        <p:spPr>
          <a:xfrm>
            <a:off x="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9" name="Picture Placeholder 5"/>
          <p:cNvSpPr>
            <a:spLocks noGrp="1" noChangeAspect="1"/>
          </p:cNvSpPr>
          <p:nvPr>
            <p:ph type="pic" sz="quarter" idx="21" hasCustomPrompt="1"/>
          </p:nvPr>
        </p:nvSpPr>
        <p:spPr>
          <a:xfrm>
            <a:off x="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10" name="Picture Placeholder 5"/>
          <p:cNvSpPr>
            <a:spLocks noGrp="1" noChangeAspect="1"/>
          </p:cNvSpPr>
          <p:nvPr>
            <p:ph type="pic" sz="quarter" idx="22" hasCustomPrompt="1"/>
          </p:nvPr>
        </p:nvSpPr>
        <p:spPr>
          <a:xfrm>
            <a:off x="685800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11" name="Picture Placeholder 5"/>
          <p:cNvSpPr>
            <a:spLocks noGrp="1" noChangeAspect="1"/>
          </p:cNvSpPr>
          <p:nvPr>
            <p:ph type="pic" sz="quarter" idx="23" hasCustomPrompt="1"/>
          </p:nvPr>
        </p:nvSpPr>
        <p:spPr>
          <a:xfrm>
            <a:off x="685800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35994" y="3276547"/>
            <a:ext cx="8136904" cy="2049792"/>
          </a:xfrm>
        </p:spPr>
        <p:txBody>
          <a:bodyPr/>
          <a:lstStyle/>
          <a:p>
            <a:r>
              <a:rPr lang="en-US" dirty="0"/>
              <a:t>Click to </a:t>
            </a:r>
            <a:r>
              <a:rPr lang="en-US"/>
              <a:t>edit Headline</a:t>
            </a:r>
            <a:endParaRPr lang="en-US" dirty="0"/>
          </a:p>
        </p:txBody>
      </p:sp>
      <p:sp>
        <p:nvSpPr>
          <p:cNvPr id="15" name="Text Placeholder 8"/>
          <p:cNvSpPr>
            <a:spLocks noGrp="1"/>
          </p:cNvSpPr>
          <p:nvPr>
            <p:ph type="body" sz="quarter" idx="16" hasCustomPrompt="1"/>
          </p:nvPr>
        </p:nvSpPr>
        <p:spPr>
          <a:xfrm>
            <a:off x="14982341" y="6463061"/>
            <a:ext cx="8137525" cy="3799566"/>
          </a:xfrm>
        </p:spPr>
        <p:txBody>
          <a:bodyPr/>
          <a:lstStyle>
            <a:lvl1pPr marL="0" indent="0">
              <a:buNone/>
              <a:defRPr/>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16" name="Text Placeholder 3"/>
          <p:cNvSpPr>
            <a:spLocks noGrp="1"/>
          </p:cNvSpPr>
          <p:nvPr>
            <p:ph type="body" sz="quarter" idx="10"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SUB HEADINE</a:t>
            </a:r>
          </a:p>
        </p:txBody>
      </p:sp>
      <p:sp>
        <p:nvSpPr>
          <p:cNvPr id="13" name="Text Placeholder 2"/>
          <p:cNvSpPr>
            <a:spLocks noGrp="1"/>
          </p:cNvSpPr>
          <p:nvPr>
            <p:ph type="body" sz="quarter" idx="12" hasCustomPrompt="1"/>
          </p:nvPr>
        </p:nvSpPr>
        <p:spPr>
          <a:xfrm>
            <a:off x="14987151" y="10716005"/>
            <a:ext cx="7709742" cy="679673"/>
          </a:xfrm>
        </p:spPr>
        <p:txBody>
          <a:bodyPr/>
          <a:lstStyle>
            <a:lvl1pPr>
              <a:defRPr sz="2800"/>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Grid With Text">
    <p:spTree>
      <p:nvGrpSpPr>
        <p:cNvPr id="1" name=""/>
        <p:cNvGrpSpPr/>
        <p:nvPr/>
      </p:nvGrpSpPr>
      <p:grpSpPr>
        <a:xfrm>
          <a:off x="0" y="0"/>
          <a:ext cx="0" cy="0"/>
          <a:chOff x="0" y="0"/>
          <a:chExt cx="0" cy="0"/>
        </a:xfrm>
      </p:grpSpPr>
      <p:sp>
        <p:nvSpPr>
          <p:cNvPr id="13" name="Picture Placeholder 5"/>
          <p:cNvSpPr>
            <a:spLocks noGrp="1" noChangeAspect="1"/>
          </p:cNvSpPr>
          <p:nvPr>
            <p:ph type="pic" sz="quarter" idx="10" hasCustomPrompt="1"/>
          </p:nvPr>
        </p:nvSpPr>
        <p:spPr>
          <a:xfrm>
            <a:off x="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14" name="Picture Placeholder 5"/>
          <p:cNvSpPr>
            <a:spLocks noGrp="1" noChangeAspect="1"/>
          </p:cNvSpPr>
          <p:nvPr>
            <p:ph type="pic" sz="quarter" idx="11" hasCustomPrompt="1"/>
          </p:nvPr>
        </p:nvSpPr>
        <p:spPr>
          <a:xfrm>
            <a:off x="457200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15" name="Picture Placeholder 5"/>
          <p:cNvSpPr>
            <a:spLocks noGrp="1" noChangeAspect="1"/>
          </p:cNvSpPr>
          <p:nvPr>
            <p:ph type="pic" sz="quarter" idx="12" hasCustomPrompt="1"/>
          </p:nvPr>
        </p:nvSpPr>
        <p:spPr>
          <a:xfrm>
            <a:off x="914400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16" name="Picture Placeholder 5"/>
          <p:cNvSpPr>
            <a:spLocks noGrp="1" noChangeAspect="1"/>
          </p:cNvSpPr>
          <p:nvPr>
            <p:ph type="pic" sz="quarter" idx="15" hasCustomPrompt="1"/>
          </p:nvPr>
        </p:nvSpPr>
        <p:spPr>
          <a:xfrm>
            <a:off x="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17" name="Picture Placeholder 5"/>
          <p:cNvSpPr>
            <a:spLocks noGrp="1" noChangeAspect="1"/>
          </p:cNvSpPr>
          <p:nvPr>
            <p:ph type="pic" sz="quarter" idx="16" hasCustomPrompt="1"/>
          </p:nvPr>
        </p:nvSpPr>
        <p:spPr>
          <a:xfrm>
            <a:off x="457200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18" name="Picture Placeholder 5"/>
          <p:cNvSpPr>
            <a:spLocks noGrp="1" noChangeAspect="1"/>
          </p:cNvSpPr>
          <p:nvPr>
            <p:ph type="pic" sz="quarter" idx="17" hasCustomPrompt="1"/>
          </p:nvPr>
        </p:nvSpPr>
        <p:spPr>
          <a:xfrm>
            <a:off x="914400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19" name="Picture Placeholder 5"/>
          <p:cNvSpPr>
            <a:spLocks noGrp="1" noChangeAspect="1"/>
          </p:cNvSpPr>
          <p:nvPr>
            <p:ph type="pic" sz="quarter" idx="20" hasCustomPrompt="1"/>
          </p:nvPr>
        </p:nvSpPr>
        <p:spPr>
          <a:xfrm>
            <a:off x="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20" name="Picture Placeholder 5"/>
          <p:cNvSpPr>
            <a:spLocks noGrp="1" noChangeAspect="1"/>
          </p:cNvSpPr>
          <p:nvPr>
            <p:ph type="pic" sz="quarter" idx="21" hasCustomPrompt="1"/>
          </p:nvPr>
        </p:nvSpPr>
        <p:spPr>
          <a:xfrm>
            <a:off x="457200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21" name="Picture Placeholder 5"/>
          <p:cNvSpPr>
            <a:spLocks noGrp="1" noChangeAspect="1"/>
          </p:cNvSpPr>
          <p:nvPr>
            <p:ph type="pic" sz="quarter" idx="22" hasCustomPrompt="1"/>
          </p:nvPr>
        </p:nvSpPr>
        <p:spPr>
          <a:xfrm>
            <a:off x="914400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52490" y="3276547"/>
            <a:ext cx="8136904" cy="2049792"/>
          </a:xfrm>
        </p:spPr>
        <p:txBody>
          <a:bodyPr/>
          <a:lstStyle>
            <a:lvl1pPr>
              <a:defRPr baseline="0"/>
            </a:lvl1pPr>
          </a:lstStyle>
          <a:p>
            <a:r>
              <a:rPr lang="en-US" dirty="0"/>
              <a:t>Click to edit Headline</a:t>
            </a:r>
          </a:p>
        </p:txBody>
      </p:sp>
      <p:sp>
        <p:nvSpPr>
          <p:cNvPr id="25" name="Text Placeholder 8"/>
          <p:cNvSpPr>
            <a:spLocks noGrp="1"/>
          </p:cNvSpPr>
          <p:nvPr>
            <p:ph type="body" sz="quarter" idx="23" hasCustomPrompt="1"/>
          </p:nvPr>
        </p:nvSpPr>
        <p:spPr>
          <a:xfrm>
            <a:off x="14982341" y="6463061"/>
            <a:ext cx="8137525" cy="3799566"/>
          </a:xfrm>
        </p:spPr>
        <p:txBody>
          <a:bodyPr/>
          <a:lstStyle>
            <a:lvl1pPr marL="0" indent="0">
              <a:buNone/>
              <a:defRPr/>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26" name="Text Placeholder 3"/>
          <p:cNvSpPr>
            <a:spLocks noGrp="1"/>
          </p:cNvSpPr>
          <p:nvPr>
            <p:ph type="body" sz="quarter" idx="24"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SUB HEADINE</a:t>
            </a:r>
          </a:p>
        </p:txBody>
      </p:sp>
      <p:sp>
        <p:nvSpPr>
          <p:cNvPr id="23" name="Text Placeholder 2"/>
          <p:cNvSpPr>
            <a:spLocks noGrp="1"/>
          </p:cNvSpPr>
          <p:nvPr>
            <p:ph type="body" sz="quarter" idx="25" hasCustomPrompt="1"/>
          </p:nvPr>
        </p:nvSpPr>
        <p:spPr>
          <a:xfrm>
            <a:off x="14987151" y="10716005"/>
            <a:ext cx="7709742" cy="679673"/>
          </a:xfrm>
        </p:spPr>
        <p:txBody>
          <a:bodyPr/>
          <a:lstStyle>
            <a:lvl1pPr>
              <a:defRPr sz="2800"/>
            </a:lvl1pPr>
          </a:lstStyle>
          <a:p>
            <a:pPr lvl="0"/>
            <a:r>
              <a:rPr lang="en-US" dirty="0"/>
              <a:t>Click to add bulleted list</a:t>
            </a:r>
          </a:p>
        </p:txBody>
      </p:sp>
    </p:spTree>
    <p:extLst>
      <p:ext uri="{BB962C8B-B14F-4D97-AF65-F5344CB8AC3E}">
        <p14:creationId xmlns:p14="http://schemas.microsoft.com/office/powerpoint/2010/main" val="171658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childTnLst>
                                </p:cTn>
                              </p:par>
                              <p:par>
                                <p:cTn id="26" presetID="10" presetClass="entr" presetSubtype="0" fill="hold" grpId="0" nodeType="withEffect">
                                  <p:stCondLst>
                                    <p:cond delay="12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Photo Grid">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hasCustomPrompt="1"/>
          </p:nvPr>
        </p:nvSpPr>
        <p:spPr>
          <a:xfrm>
            <a:off x="743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35" name="Picture Placeholder 5"/>
          <p:cNvSpPr>
            <a:spLocks noGrp="1" noChangeAspect="1"/>
          </p:cNvSpPr>
          <p:nvPr>
            <p:ph type="pic" sz="quarter" idx="11" hasCustomPrompt="1"/>
          </p:nvPr>
        </p:nvSpPr>
        <p:spPr>
          <a:xfrm>
            <a:off x="5315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36" name="Picture Placeholder 5"/>
          <p:cNvSpPr>
            <a:spLocks noGrp="1" noChangeAspect="1"/>
          </p:cNvSpPr>
          <p:nvPr>
            <p:ph type="pic" sz="quarter" idx="12" hasCustomPrompt="1"/>
          </p:nvPr>
        </p:nvSpPr>
        <p:spPr>
          <a:xfrm>
            <a:off x="9887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37" name="Picture Placeholder 5"/>
          <p:cNvSpPr>
            <a:spLocks noGrp="1" noChangeAspect="1"/>
          </p:cNvSpPr>
          <p:nvPr>
            <p:ph type="pic" sz="quarter" idx="13" hasCustomPrompt="1"/>
          </p:nvPr>
        </p:nvSpPr>
        <p:spPr>
          <a:xfrm>
            <a:off x="14459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38" name="Picture Placeholder 5"/>
          <p:cNvSpPr>
            <a:spLocks noGrp="1" noChangeAspect="1"/>
          </p:cNvSpPr>
          <p:nvPr>
            <p:ph type="pic" sz="quarter" idx="14" hasCustomPrompt="1"/>
          </p:nvPr>
        </p:nvSpPr>
        <p:spPr>
          <a:xfrm>
            <a:off x="19031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39" name="Picture Placeholder 5"/>
          <p:cNvSpPr>
            <a:spLocks noGrp="1" noChangeAspect="1"/>
          </p:cNvSpPr>
          <p:nvPr>
            <p:ph type="pic" sz="quarter" idx="15" hasCustomPrompt="1"/>
          </p:nvPr>
        </p:nvSpPr>
        <p:spPr>
          <a:xfrm>
            <a:off x="743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0" name="Picture Placeholder 5"/>
          <p:cNvSpPr>
            <a:spLocks noGrp="1" noChangeAspect="1"/>
          </p:cNvSpPr>
          <p:nvPr>
            <p:ph type="pic" sz="quarter" idx="16" hasCustomPrompt="1"/>
          </p:nvPr>
        </p:nvSpPr>
        <p:spPr>
          <a:xfrm>
            <a:off x="5315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1" name="Picture Placeholder 5"/>
          <p:cNvSpPr>
            <a:spLocks noGrp="1" noChangeAspect="1"/>
          </p:cNvSpPr>
          <p:nvPr>
            <p:ph type="pic" sz="quarter" idx="17" hasCustomPrompt="1"/>
          </p:nvPr>
        </p:nvSpPr>
        <p:spPr>
          <a:xfrm>
            <a:off x="9887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2" name="Picture Placeholder 5"/>
          <p:cNvSpPr>
            <a:spLocks noGrp="1" noChangeAspect="1"/>
          </p:cNvSpPr>
          <p:nvPr>
            <p:ph type="pic" sz="quarter" idx="18" hasCustomPrompt="1"/>
          </p:nvPr>
        </p:nvSpPr>
        <p:spPr>
          <a:xfrm>
            <a:off x="14459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3" name="Picture Placeholder 5"/>
          <p:cNvSpPr>
            <a:spLocks noGrp="1" noChangeAspect="1"/>
          </p:cNvSpPr>
          <p:nvPr>
            <p:ph type="pic" sz="quarter" idx="19" hasCustomPrompt="1"/>
          </p:nvPr>
        </p:nvSpPr>
        <p:spPr>
          <a:xfrm>
            <a:off x="19031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4" name="Picture Placeholder 5"/>
          <p:cNvSpPr>
            <a:spLocks noGrp="1" noChangeAspect="1"/>
          </p:cNvSpPr>
          <p:nvPr>
            <p:ph type="pic" sz="quarter" idx="20" hasCustomPrompt="1"/>
          </p:nvPr>
        </p:nvSpPr>
        <p:spPr>
          <a:xfrm>
            <a:off x="743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45" name="Picture Placeholder 5"/>
          <p:cNvSpPr>
            <a:spLocks noGrp="1" noChangeAspect="1"/>
          </p:cNvSpPr>
          <p:nvPr>
            <p:ph type="pic" sz="quarter" idx="21" hasCustomPrompt="1"/>
          </p:nvPr>
        </p:nvSpPr>
        <p:spPr>
          <a:xfrm>
            <a:off x="5315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6" name="Picture Placeholder 5"/>
          <p:cNvSpPr>
            <a:spLocks noGrp="1" noChangeAspect="1"/>
          </p:cNvSpPr>
          <p:nvPr>
            <p:ph type="pic" sz="quarter" idx="22" hasCustomPrompt="1"/>
          </p:nvPr>
        </p:nvSpPr>
        <p:spPr>
          <a:xfrm>
            <a:off x="9887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7" name="Picture Placeholder 5"/>
          <p:cNvSpPr>
            <a:spLocks noGrp="1" noChangeAspect="1"/>
          </p:cNvSpPr>
          <p:nvPr>
            <p:ph type="pic" sz="quarter" idx="23" hasCustomPrompt="1"/>
          </p:nvPr>
        </p:nvSpPr>
        <p:spPr>
          <a:xfrm>
            <a:off x="14459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8" name="Picture Placeholder 5"/>
          <p:cNvSpPr>
            <a:spLocks noGrp="1" noChangeAspect="1"/>
          </p:cNvSpPr>
          <p:nvPr>
            <p:ph type="pic" sz="quarter" idx="24" hasCustomPrompt="1"/>
          </p:nvPr>
        </p:nvSpPr>
        <p:spPr>
          <a:xfrm>
            <a:off x="19031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Tree>
    <p:extLst>
      <p:ext uri="{BB962C8B-B14F-4D97-AF65-F5344CB8AC3E}">
        <p14:creationId xmlns:p14="http://schemas.microsoft.com/office/powerpoint/2010/main" val="5582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3000"/>
                                        <p:tgtEl>
                                          <p:spTgt spid="35"/>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3000"/>
                                        <p:tgtEl>
                                          <p:spTgt spid="36"/>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3000"/>
                                        <p:tgtEl>
                                          <p:spTgt spid="37"/>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3000"/>
                                        <p:tgtEl>
                                          <p:spTgt spid="3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30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3000"/>
                                        <p:tgtEl>
                                          <p:spTgt spid="40"/>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3000"/>
                                        <p:tgtEl>
                                          <p:spTgt spid="41"/>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3000"/>
                                        <p:tgtEl>
                                          <p:spTgt spid="42"/>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3000"/>
                                        <p:tgtEl>
                                          <p:spTgt spid="4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3000"/>
                                        <p:tgtEl>
                                          <p:spTgt spid="44"/>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3000"/>
                                        <p:tgtEl>
                                          <p:spTgt spid="45"/>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3000"/>
                                        <p:tgtEl>
                                          <p:spTgt spid="46"/>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3000"/>
                                        <p:tgtEl>
                                          <p:spTgt spid="47"/>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3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5" name="Picture Placeholder 5"/>
          <p:cNvSpPr>
            <a:spLocks noGrp="1"/>
          </p:cNvSpPr>
          <p:nvPr>
            <p:ph type="pic" sz="quarter" idx="22"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3200" b="1" baseline="0">
                <a:latin typeface="Archivo" charset="0"/>
                <a:ea typeface="Archivo" charset="0"/>
                <a:cs typeface="Archivo" charset="0"/>
              </a:defRPr>
            </a:lvl1pPr>
          </a:lstStyle>
          <a:p>
            <a:r>
              <a:rPr lang="en-US" dirty="0"/>
              <a:t>Click icon to add photo. Or, drag your photo on to this box. </a:t>
            </a:r>
            <a:br>
              <a:rPr lang="en-US" dirty="0"/>
            </a:br>
            <a:r>
              <a:rPr lang="en-US" dirty="0"/>
              <a:t>To change photo, delete it and a new placeholder will appear.</a:t>
            </a:r>
          </a:p>
        </p:txBody>
      </p:sp>
    </p:spTree>
    <p:extLst>
      <p:ext uri="{BB962C8B-B14F-4D97-AF65-F5344CB8AC3E}">
        <p14:creationId xmlns:p14="http://schemas.microsoft.com/office/powerpoint/2010/main" val="3556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vert="horz" wrap="none" lIns="0" rIns="0" anchor="t" anchorCtr="0">
            <a:noAutofit/>
          </a:bodyPr>
          <a:lstStyle>
            <a:lvl1pPr marL="0" indent="0" algn="ctr">
              <a:buNone/>
              <a:defRPr sz="9600" b="1" baseline="0">
                <a:solidFill>
                  <a:schemeClr val="tx1"/>
                </a:solidFill>
                <a:latin typeface="Archivo" charset="0"/>
                <a:ea typeface="Archivo" charset="0"/>
                <a:cs typeface="Archivo" charset="0"/>
              </a:defRPr>
            </a:lvl1pPr>
          </a:lstStyle>
          <a:p>
            <a:pPr marL="914424" marR="0" lvl="0" indent="-914424" algn="l" defTabSz="2438462" rtl="0" eaLnBrk="1" fontAlgn="auto" latinLnBrk="0" hangingPunct="1">
              <a:lnSpc>
                <a:spcPct val="100000"/>
              </a:lnSpc>
              <a:spcBef>
                <a:spcPct val="20000"/>
              </a:spcBef>
              <a:spcAft>
                <a:spcPts val="0"/>
              </a:spcAft>
              <a:buClrTx/>
              <a:buSzTx/>
              <a:tabLst/>
              <a:defRPr/>
            </a:pPr>
            <a:r>
              <a:rPr lang="en-US" dirty="0"/>
              <a:t>Click Icon to add Video</a:t>
            </a:r>
          </a:p>
        </p:txBody>
      </p:sp>
    </p:spTree>
    <p:extLst>
      <p:ext uri="{BB962C8B-B14F-4D97-AF65-F5344CB8AC3E}">
        <p14:creationId xmlns:p14="http://schemas.microsoft.com/office/powerpoint/2010/main" val="167388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e End">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955138"/>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tx1"/>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a:lstStyle>
          <a:p>
            <a:r>
              <a:rPr lang="en-US" dirty="0"/>
              <a:t>Click to add text</a:t>
            </a:r>
            <a:endParaRPr lang="ru-RU"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39994" y="3048794"/>
            <a:ext cx="6486868" cy="4133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91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3394" y="4929317"/>
            <a:ext cx="6056656" cy="3858954"/>
          </a:xfrm>
          <a:prstGeom prst="rect">
            <a:avLst/>
          </a:prstGeom>
        </p:spPr>
      </p:pic>
      <p:sp>
        <p:nvSpPr>
          <p:cNvPr id="2" name="Title 1"/>
          <p:cNvSpPr>
            <a:spLocks noGrp="1"/>
          </p:cNvSpPr>
          <p:nvPr userDrawn="1">
            <p:ph type="title" hasCustomPrompt="1"/>
          </p:nvPr>
        </p:nvSpPr>
        <p:spPr>
          <a:xfrm>
            <a:off x="12120786" y="4592117"/>
            <a:ext cx="10369152" cy="2693045"/>
          </a:xfrm>
        </p:spPr>
        <p:txBody>
          <a:bodyPr anchor="b" anchorCtr="0"/>
          <a:lstStyle>
            <a:lvl1pPr>
              <a:defRPr cap="all" normalizeH="0" baseline="0">
                <a:latin typeface="Franklin Gothic Heavy" panose="020B090302010202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12120786" y="7573194"/>
            <a:ext cx="10369152" cy="1800200"/>
          </a:xfrm>
          <a:prstGeom prst="rect">
            <a:avLst/>
          </a:prstGeom>
        </p:spPr>
        <p:txBody>
          <a:bodyPr/>
          <a:lstStyle>
            <a:lvl1pPr>
              <a:defRPr b="1" i="0" cap="all" baseline="0">
                <a:latin typeface="+mj-lt"/>
                <a:ea typeface="Archivo" charset="0"/>
                <a:cs typeface="Archivo" charset="0"/>
              </a:defRPr>
            </a:lvl1pPr>
          </a:lstStyle>
          <a:p>
            <a:pPr lvl="0"/>
            <a:r>
              <a:rPr lang="en-US" dirty="0"/>
              <a:t>CLICK TO EDIT SUB TITLE</a:t>
            </a:r>
          </a:p>
        </p:txBody>
      </p:sp>
    </p:spTree>
    <p:extLst>
      <p:ext uri="{BB962C8B-B14F-4D97-AF65-F5344CB8AC3E}">
        <p14:creationId xmlns:p14="http://schemas.microsoft.com/office/powerpoint/2010/main" val="69202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Pattern On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7657" y="4801394"/>
            <a:ext cx="5979823" cy="3810000"/>
          </a:xfrm>
          <a:prstGeom prst="rect">
            <a:avLst/>
          </a:prstGeom>
        </p:spPr>
      </p:pic>
      <p:cxnSp>
        <p:nvCxnSpPr>
          <p:cNvPr id="4" name="Straight Connector 3"/>
          <p:cNvCxnSpPr/>
          <p:nvPr userDrawn="1"/>
        </p:nvCxnSpPr>
        <p:spPr>
          <a:xfrm>
            <a:off x="10680626"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6" y="4554538"/>
            <a:ext cx="10513168" cy="2693045"/>
          </a:xfrm>
        </p:spPr>
        <p:txBody>
          <a:bodyPr anchor="b" anchorCtr="0"/>
          <a:lstStyle>
            <a:lvl1pPr>
              <a:defRPr cap="all" baseline="0">
                <a:solidFill>
                  <a:schemeClr val="accent3"/>
                </a:solidFill>
                <a:latin typeface="Franklin Gothic Heavy" panose="020B0903020102020204" pitchFamily="34" charset="0"/>
              </a:defRPr>
            </a:lvl1pPr>
          </a:lstStyle>
          <a:p>
            <a:r>
              <a:rPr lang="en-US" dirty="0"/>
              <a:t>CLICK TO EDIT TITLE</a:t>
            </a:r>
          </a:p>
        </p:txBody>
      </p:sp>
      <p:sp>
        <p:nvSpPr>
          <p:cNvPr id="10" name="Text Placeholder 5"/>
          <p:cNvSpPr>
            <a:spLocks noGrp="1"/>
          </p:cNvSpPr>
          <p:nvPr>
            <p:ph type="body" sz="quarter" idx="10" hasCustomPrompt="1"/>
          </p:nvPr>
        </p:nvSpPr>
        <p:spPr>
          <a:xfrm>
            <a:off x="12120786" y="7535615"/>
            <a:ext cx="10513168" cy="1800200"/>
          </a:xfrm>
          <a:prstGeom prst="rect">
            <a:avLst/>
          </a:prstGeom>
        </p:spPr>
        <p:txBody>
          <a:bodyPr/>
          <a:lstStyle>
            <a:lvl1pPr>
              <a:defRPr b="1" i="0" cap="all" baseline="0">
                <a:solidFill>
                  <a:schemeClr val="bg1"/>
                </a:solidFill>
                <a:latin typeface="+mj-lt"/>
                <a:ea typeface="Archivo" charset="0"/>
                <a:cs typeface="Archivo" charset="0"/>
              </a:defRPr>
            </a:lvl1pPr>
          </a:lstStyle>
          <a:p>
            <a:pPr lvl="0"/>
            <a:r>
              <a:rPr lang="en-US" dirty="0"/>
              <a:t>CLICK TO EDIT SUB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465" y="4572794"/>
            <a:ext cx="5979823" cy="3810000"/>
          </a:xfrm>
          <a:prstGeom prst="rect">
            <a:avLst/>
          </a:prstGeom>
        </p:spPr>
      </p:pic>
      <p:sp>
        <p:nvSpPr>
          <p:cNvPr id="3" name="Title 2"/>
          <p:cNvSpPr>
            <a:spLocks noGrp="1"/>
          </p:cNvSpPr>
          <p:nvPr>
            <p:ph type="title" hasCustomPrompt="1"/>
          </p:nvPr>
        </p:nvSpPr>
        <p:spPr>
          <a:xfrm>
            <a:off x="12120786" y="4572794"/>
            <a:ext cx="10297144" cy="2693045"/>
          </a:xfrm>
        </p:spPr>
        <p:txBody>
          <a:bodyPr anchor="b" anchorCtr="0"/>
          <a:lstStyle>
            <a:lvl1pPr>
              <a:defRPr cap="all" baseline="0">
                <a:solidFill>
                  <a:schemeClr val="accent3"/>
                </a:solidFill>
                <a:latin typeface="Franklin Gothic Heavy" panose="020B0903020102020204" pitchFamily="34" charset="0"/>
              </a:defRPr>
            </a:lvl1pPr>
          </a:lstStyle>
          <a:p>
            <a:r>
              <a:rPr lang="en-US" dirty="0"/>
              <a:t>CLICK TO EDIT TITLE</a:t>
            </a:r>
          </a:p>
        </p:txBody>
      </p:sp>
      <p:sp>
        <p:nvSpPr>
          <p:cNvPr id="8" name="Text Placeholder 5"/>
          <p:cNvSpPr>
            <a:spLocks noGrp="1"/>
          </p:cNvSpPr>
          <p:nvPr>
            <p:ph type="body" sz="quarter" idx="10" hasCustomPrompt="1"/>
          </p:nvPr>
        </p:nvSpPr>
        <p:spPr>
          <a:xfrm>
            <a:off x="12113939" y="7553871"/>
            <a:ext cx="10303991" cy="1800200"/>
          </a:xfrm>
          <a:prstGeom prst="rect">
            <a:avLst/>
          </a:prstGeom>
        </p:spPr>
        <p:txBody>
          <a:bodyPr/>
          <a:lstStyle>
            <a:lvl1pPr>
              <a:defRPr b="1" i="0" cap="all" baseline="0">
                <a:latin typeface="+mj-lt"/>
                <a:ea typeface="Archivo" charset="0"/>
                <a:cs typeface="Archivo" charset="0"/>
              </a:defRPr>
            </a:lvl1pPr>
          </a:lstStyle>
          <a:p>
            <a:pPr lvl="0"/>
            <a:r>
              <a:rPr lang="en-US" dirty="0"/>
              <a:t>CLICK TO EDIT SUB TITLE</a:t>
            </a:r>
          </a:p>
        </p:txBody>
      </p:sp>
    </p:spTree>
    <p:extLst>
      <p:ext uri="{BB962C8B-B14F-4D97-AF65-F5344CB8AC3E}">
        <p14:creationId xmlns:p14="http://schemas.microsoft.com/office/powerpoint/2010/main" val="354576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7657" y="4801394"/>
            <a:ext cx="5979823" cy="3810000"/>
          </a:xfrm>
          <a:prstGeom prst="rect">
            <a:avLst/>
          </a:prstGeom>
        </p:spPr>
      </p:pic>
      <p:cxnSp>
        <p:nvCxnSpPr>
          <p:cNvPr id="4" name="Straight Connector 3"/>
          <p:cNvCxnSpPr/>
          <p:nvPr userDrawn="1"/>
        </p:nvCxnSpPr>
        <p:spPr>
          <a:xfrm>
            <a:off x="10680626"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6" y="4554538"/>
            <a:ext cx="10513168" cy="2693045"/>
          </a:xfrm>
        </p:spPr>
        <p:txBody>
          <a:bodyPr anchor="b" anchorCtr="0"/>
          <a:lstStyle>
            <a:lvl1pPr>
              <a:defRPr cap="all" baseline="0">
                <a:solidFill>
                  <a:schemeClr val="accent3"/>
                </a:solidFill>
                <a:latin typeface="Franklin Gothic Heavy" panose="020B0903020102020204" pitchFamily="34" charset="0"/>
              </a:defRPr>
            </a:lvl1pPr>
          </a:lstStyle>
          <a:p>
            <a:r>
              <a:rPr lang="en-US" dirty="0"/>
              <a:t>CLICK TO EDIT TITLE</a:t>
            </a:r>
          </a:p>
        </p:txBody>
      </p:sp>
      <p:sp>
        <p:nvSpPr>
          <p:cNvPr id="10" name="Text Placeholder 5"/>
          <p:cNvSpPr>
            <a:spLocks noGrp="1"/>
          </p:cNvSpPr>
          <p:nvPr>
            <p:ph type="body" sz="quarter" idx="10" hasCustomPrompt="1"/>
          </p:nvPr>
        </p:nvSpPr>
        <p:spPr>
          <a:xfrm>
            <a:off x="12120786" y="7535615"/>
            <a:ext cx="10513168" cy="1800200"/>
          </a:xfrm>
          <a:prstGeom prst="rect">
            <a:avLst/>
          </a:prstGeom>
        </p:spPr>
        <p:txBody>
          <a:bodyPr/>
          <a:lstStyle>
            <a:lvl1pPr>
              <a:defRPr b="1" i="0" cap="all" baseline="0">
                <a:solidFill>
                  <a:schemeClr val="bg1"/>
                </a:solidFill>
                <a:latin typeface="+mj-lt"/>
                <a:ea typeface="Archivo" charset="0"/>
                <a:cs typeface="Archivo" charset="0"/>
              </a:defRPr>
            </a:lvl1pPr>
          </a:lstStyle>
          <a:p>
            <a:pPr lvl="0"/>
            <a:r>
              <a:rPr lang="en-US" dirty="0"/>
              <a:t>CLICK TO EDIT SUB TITLE</a:t>
            </a:r>
          </a:p>
        </p:txBody>
      </p:sp>
    </p:spTree>
    <p:extLst>
      <p:ext uri="{BB962C8B-B14F-4D97-AF65-F5344CB8AC3E}">
        <p14:creationId xmlns:p14="http://schemas.microsoft.com/office/powerpoint/2010/main" val="6040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63794" y="3734594"/>
            <a:ext cx="5866591" cy="3737855"/>
          </a:xfrm>
          <a:prstGeom prst="rect">
            <a:avLst/>
          </a:prstGeom>
        </p:spPr>
      </p:pic>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accent3"/>
                </a:solidFill>
                <a:latin typeface="Archivo Black" charset="0"/>
                <a:ea typeface="Archivo Black" charset="0"/>
                <a:cs typeface="Archivo Black"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1" i="0" cap="all" baseline="0">
                <a:solidFill>
                  <a:schemeClr val="bg1"/>
                </a:solidFill>
                <a:latin typeface="Archivo" charset="0"/>
                <a:ea typeface="Archivo" charset="0"/>
                <a:cs typeface="Archivo"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dirty="0"/>
              <a:t>CLICK TO EDIT SUB TITLE</a:t>
            </a:r>
          </a:p>
        </p:txBody>
      </p:sp>
    </p:spTree>
    <p:extLst>
      <p:ext uri="{BB962C8B-B14F-4D97-AF65-F5344CB8AC3E}">
        <p14:creationId xmlns:p14="http://schemas.microsoft.com/office/powerpoint/2010/main" val="285534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0594" y="4997282"/>
            <a:ext cx="5843311" cy="3723023"/>
          </a:xfrm>
          <a:prstGeom prst="rect">
            <a:avLst/>
          </a:prstGeom>
        </p:spPr>
      </p:pic>
      <p:sp>
        <p:nvSpPr>
          <p:cNvPr id="8" name="Picture Placeholder 5"/>
          <p:cNvSpPr>
            <a:spLocks noGrp="1"/>
          </p:cNvSpPr>
          <p:nvPr>
            <p:ph type="pic" sz="quarter" idx="20" hasCustomPrompt="1"/>
          </p:nvPr>
        </p:nvSpPr>
        <p:spPr>
          <a:xfrm>
            <a:off x="10680626" y="0"/>
            <a:ext cx="13704962"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cap="all" baseline="0">
                <a:latin typeface="Archivo" charset="0"/>
                <a:ea typeface="Archivo" charset="0"/>
                <a:cs typeface="Archivo" charset="0"/>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2120786" y="5334794"/>
            <a:ext cx="10513168" cy="1346522"/>
          </a:xfrm>
        </p:spPr>
        <p:txBody>
          <a:bodyPr anchor="b" anchorCtr="0"/>
          <a:lstStyle>
            <a:lvl1pPr>
              <a:defRPr cap="all" baseline="0">
                <a:solidFill>
                  <a:schemeClr val="bg1"/>
                </a:solidFill>
                <a:latin typeface="Franklin Gothic Heavy" panose="020B0903020102020204" pitchFamily="34" charset="0"/>
              </a:defRPr>
            </a:lvl1pPr>
          </a:lstStyle>
          <a:p>
            <a:r>
              <a:rPr lang="en-US" dirty="0"/>
              <a:t>CLICK TO EDIT</a:t>
            </a:r>
          </a:p>
        </p:txBody>
      </p:sp>
      <p:sp>
        <p:nvSpPr>
          <p:cNvPr id="10" name="Text Placeholder 5"/>
          <p:cNvSpPr>
            <a:spLocks noGrp="1"/>
          </p:cNvSpPr>
          <p:nvPr>
            <p:ph type="body" sz="quarter" idx="10" hasCustomPrompt="1"/>
          </p:nvPr>
        </p:nvSpPr>
        <p:spPr>
          <a:xfrm>
            <a:off x="12120786" y="6969348"/>
            <a:ext cx="10513168" cy="1800200"/>
          </a:xfrm>
          <a:prstGeom prst="rect">
            <a:avLst/>
          </a:prstGeom>
        </p:spPr>
        <p:txBody>
          <a:bodyPr/>
          <a:lstStyle>
            <a:lvl1pPr>
              <a:defRPr b="1" i="0" cap="all" baseline="0">
                <a:solidFill>
                  <a:schemeClr val="bg1"/>
                </a:solidFill>
                <a:latin typeface="+mj-lt"/>
                <a:ea typeface="Archivo" charset="0"/>
                <a:cs typeface="Archivo" charset="0"/>
              </a:defRPr>
            </a:lvl1pPr>
          </a:lstStyle>
          <a:p>
            <a:pPr lvl="0"/>
            <a:r>
              <a:rPr lang="en-US" dirty="0"/>
              <a:t>CLICK TO EDIT SUB TITLE</a:t>
            </a:r>
          </a:p>
        </p:txBody>
      </p:sp>
    </p:spTree>
    <p:extLst>
      <p:ext uri="{BB962C8B-B14F-4D97-AF65-F5344CB8AC3E}">
        <p14:creationId xmlns:p14="http://schemas.microsoft.com/office/powerpoint/2010/main" val="263750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10680626"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6" y="4554538"/>
            <a:ext cx="10513168" cy="2693045"/>
          </a:xfrm>
        </p:spPr>
        <p:txBody>
          <a:bodyPr anchor="b" anchorCtr="0"/>
          <a:lstStyle>
            <a:lvl1pPr>
              <a:defRPr cap="all" baseline="0">
                <a:solidFill>
                  <a:schemeClr val="accent3"/>
                </a:solidFill>
                <a:latin typeface="Franklin Gothic Heavy" panose="020B0903020102020204" pitchFamily="34" charset="0"/>
              </a:defRPr>
            </a:lvl1pPr>
          </a:lstStyle>
          <a:p>
            <a:r>
              <a:rPr lang="en-US" dirty="0"/>
              <a:t>CLICK TO EDIT TITLE</a:t>
            </a:r>
          </a:p>
        </p:txBody>
      </p:sp>
      <p:sp>
        <p:nvSpPr>
          <p:cNvPr id="10" name="Text Placeholder 5"/>
          <p:cNvSpPr>
            <a:spLocks noGrp="1"/>
          </p:cNvSpPr>
          <p:nvPr>
            <p:ph type="body" sz="quarter" idx="10" hasCustomPrompt="1"/>
          </p:nvPr>
        </p:nvSpPr>
        <p:spPr>
          <a:xfrm>
            <a:off x="12120786" y="7535615"/>
            <a:ext cx="10513168" cy="1800200"/>
          </a:xfrm>
          <a:prstGeom prst="rect">
            <a:avLst/>
          </a:prstGeom>
        </p:spPr>
        <p:txBody>
          <a:bodyPr/>
          <a:lstStyle>
            <a:lvl1pPr>
              <a:defRPr b="1" i="0" cap="all" baseline="0">
                <a:latin typeface="+mj-lt"/>
                <a:ea typeface="Archivo" charset="0"/>
                <a:cs typeface="Archivo" charset="0"/>
              </a:defRPr>
            </a:lvl1pPr>
          </a:lstStyle>
          <a:p>
            <a:pPr lvl="0"/>
            <a:r>
              <a:rPr lang="en-US" dirty="0"/>
              <a:t>CLICK TO EDIT SUB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0594" y="4630147"/>
            <a:ext cx="5979819" cy="3809999"/>
          </a:xfrm>
          <a:prstGeom prst="rect">
            <a:avLst/>
          </a:prstGeom>
        </p:spPr>
      </p:pic>
    </p:spTree>
    <p:extLst>
      <p:ext uri="{BB962C8B-B14F-4D97-AF65-F5344CB8AC3E}">
        <p14:creationId xmlns:p14="http://schemas.microsoft.com/office/powerpoint/2010/main" val="3225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accent3"/>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1" i="0" cap="all" baseline="0">
                <a:latin typeface="+mj-lt"/>
                <a:ea typeface="Archivo" charset="0"/>
                <a:cs typeface="Archivo"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dirty="0"/>
              <a:t>CLICK TO EDIT SUB TITLE</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2394" y="3392116"/>
            <a:ext cx="5795343" cy="3692461"/>
          </a:xfrm>
          <a:prstGeom prst="rect">
            <a:avLst/>
          </a:prstGeom>
        </p:spPr>
      </p:pic>
    </p:spTree>
    <p:extLst>
      <p:ext uri="{BB962C8B-B14F-4D97-AF65-F5344CB8AC3E}">
        <p14:creationId xmlns:p14="http://schemas.microsoft.com/office/powerpoint/2010/main" val="346805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Full Photo">
    <p:spTree>
      <p:nvGrpSpPr>
        <p:cNvPr id="1" name=""/>
        <p:cNvGrpSpPr/>
        <p:nvPr/>
      </p:nvGrpSpPr>
      <p:grpSpPr>
        <a:xfrm>
          <a:off x="0" y="0"/>
          <a:ext cx="0" cy="0"/>
          <a:chOff x="0" y="0"/>
          <a:chExt cx="0" cy="0"/>
        </a:xfrm>
      </p:grpSpPr>
      <p:sp>
        <p:nvSpPr>
          <p:cNvPr id="7" name="Picture Placeholder 5"/>
          <p:cNvSpPr>
            <a:spLocks noGrp="1"/>
          </p:cNvSpPr>
          <p:nvPr>
            <p:ph type="pic" sz="quarter" idx="2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baseline="0">
                <a:latin typeface="Archivo" charset="0"/>
                <a:ea typeface="Archivo" charset="0"/>
                <a:cs typeface="Archivo" charset="0"/>
              </a:defRPr>
            </a:lvl1pPr>
          </a:lstStyle>
          <a:p>
            <a:r>
              <a:rPr lang="en-US"/>
              <a:t>Click icon to add photo. </a:t>
            </a:r>
            <a:br>
              <a:rPr lang="en-US"/>
            </a:br>
            <a:r>
              <a:rPr lang="en-US"/>
              <a:t>To change photo, delete it and a new placeholder will appear.</a:t>
            </a:r>
          </a:p>
        </p:txBody>
      </p:sp>
      <p:sp>
        <p:nvSpPr>
          <p:cNvPr id="33" name="Title 32"/>
          <p:cNvSpPr>
            <a:spLocks noGrp="1"/>
          </p:cNvSpPr>
          <p:nvPr>
            <p:ph type="title" hasCustomPrompt="1"/>
          </p:nvPr>
        </p:nvSpPr>
        <p:spPr>
          <a:xfrm>
            <a:off x="0" y="7650882"/>
            <a:ext cx="24385588" cy="1800493"/>
          </a:xfrm>
        </p:spPr>
        <p:txBody>
          <a:bodyPr anchor="b" anchorCtr="0"/>
          <a:lstStyle>
            <a:lvl1pPr algn="ctr">
              <a:defRPr>
                <a:ln>
                  <a:noFill/>
                </a:ln>
                <a:solidFill>
                  <a:schemeClr val="bg1"/>
                </a:solidFill>
                <a:effectLst/>
              </a:defRPr>
            </a:lvl1pPr>
          </a:lstStyle>
          <a:p>
            <a:r>
              <a:rPr lang="en-US"/>
              <a:t>CLICK TO EDIT</a:t>
            </a:r>
          </a:p>
        </p:txBody>
      </p:sp>
      <p:sp>
        <p:nvSpPr>
          <p:cNvPr id="40" name="Text Placeholder 39"/>
          <p:cNvSpPr>
            <a:spLocks noGrp="1"/>
          </p:cNvSpPr>
          <p:nvPr>
            <p:ph type="body" sz="quarter" idx="21" hasCustomPrompt="1"/>
          </p:nvPr>
        </p:nvSpPr>
        <p:spPr>
          <a:xfrm>
            <a:off x="0" y="9434826"/>
            <a:ext cx="24385588" cy="1107996"/>
          </a:xfrm>
        </p:spPr>
        <p:txBody>
          <a:bodyPr wrap="square">
            <a:spAutoFit/>
          </a:bodyPr>
          <a:lstStyle>
            <a:lvl1pPr algn="ctr">
              <a:defRPr cap="all" baseline="0">
                <a:solidFill>
                  <a:schemeClr val="bg1"/>
                </a:solidFill>
              </a:defRPr>
            </a:lvl1pPr>
          </a:lstStyle>
          <a:p>
            <a:pPr lvl="0"/>
            <a:r>
              <a:rPr lang="en-US"/>
              <a:t>CLICK TO EDIT SUBHEAD</a:t>
            </a:r>
          </a:p>
        </p:txBody>
      </p:sp>
    </p:spTree>
    <p:extLst>
      <p:ext uri="{BB962C8B-B14F-4D97-AF65-F5344CB8AC3E}">
        <p14:creationId xmlns:p14="http://schemas.microsoft.com/office/powerpoint/2010/main" val="54720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Intro White">
    <p:spTree>
      <p:nvGrpSpPr>
        <p:cNvPr id="1" name=""/>
        <p:cNvGrpSpPr/>
        <p:nvPr/>
      </p:nvGrpSpPr>
      <p:grpSpPr>
        <a:xfrm>
          <a:off x="0" y="0"/>
          <a:ext cx="0" cy="0"/>
          <a:chOff x="0" y="0"/>
          <a:chExt cx="0" cy="0"/>
        </a:xfrm>
      </p:grpSpPr>
      <p:sp>
        <p:nvSpPr>
          <p:cNvPr id="8" name="Freeform 7"/>
          <p:cNvSpPr/>
          <p:nvPr userDrawn="1"/>
        </p:nvSpPr>
        <p:spPr>
          <a:xfrm rot="660000">
            <a:off x="-1256206"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2" name="Title 1"/>
          <p:cNvSpPr>
            <a:spLocks noGrp="1"/>
          </p:cNvSpPr>
          <p:nvPr>
            <p:ph type="title" hasCustomPrompt="1"/>
          </p:nvPr>
        </p:nvSpPr>
        <p:spPr/>
        <p:txBody>
          <a:bodyPr/>
          <a:lstStyle/>
          <a:p>
            <a:r>
              <a:rPr lang="en-US"/>
              <a:t>CLICK TO EDIT</a:t>
            </a:r>
          </a:p>
        </p:txBody>
      </p:sp>
      <p:sp>
        <p:nvSpPr>
          <p:cNvPr id="11"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a:t>CLICK TO EDIT SUBHEAD</a:t>
            </a:r>
          </a:p>
        </p:txBody>
      </p:sp>
    </p:spTree>
    <p:extLst>
      <p:ext uri="{BB962C8B-B14F-4D97-AF65-F5344CB8AC3E}">
        <p14:creationId xmlns:p14="http://schemas.microsoft.com/office/powerpoint/2010/main" val="411210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Intro Black">
    <p:bg>
      <p:bgPr>
        <a:solidFill>
          <a:schemeClr val="tx1"/>
        </a:solidFill>
        <a:effectLst/>
      </p:bgPr>
    </p:bg>
    <p:spTree>
      <p:nvGrpSpPr>
        <p:cNvPr id="1" name=""/>
        <p:cNvGrpSpPr/>
        <p:nvPr/>
      </p:nvGrpSpPr>
      <p:grpSpPr>
        <a:xfrm>
          <a:off x="0" y="0"/>
          <a:ext cx="0" cy="0"/>
          <a:chOff x="0" y="0"/>
          <a:chExt cx="0" cy="0"/>
        </a:xfrm>
      </p:grpSpPr>
      <p:sp>
        <p:nvSpPr>
          <p:cNvPr id="8" name="Freeform 7"/>
          <p:cNvSpPr/>
          <p:nvPr userDrawn="1"/>
        </p:nvSpPr>
        <p:spPr>
          <a:xfrm rot="660000">
            <a:off x="-1256206"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6" name="Title Placeholder 7"/>
          <p:cNvSpPr txBox="1">
            <a:spLocks/>
          </p:cNvSpPr>
          <p:nvPr userDrawn="1"/>
        </p:nvSpPr>
        <p:spPr>
          <a:xfrm>
            <a:off x="4919986" y="6138714"/>
            <a:ext cx="18218024" cy="1107996"/>
          </a:xfrm>
          <a:prstGeom prst="rect">
            <a:avLst/>
          </a:prstGeom>
        </p:spPr>
        <p:txBody>
          <a:bodyPr vert="horz" wrap="square" lIns="0" tIns="0" rIns="0" bIns="0" rtlCol="0" anchor="t" anchorCtr="0">
            <a:spAutoFit/>
          </a:bodyPr>
          <a:lstStyle>
            <a:lvl1pPr algn="l" defTabSz="2438462" rtl="0" eaLnBrk="1" latinLnBrk="0" hangingPunct="1">
              <a:spcBef>
                <a:spcPct val="0"/>
              </a:spcBef>
              <a:buNone/>
              <a:defRPr sz="11700" kern="1200">
                <a:solidFill>
                  <a:schemeClr val="tx1"/>
                </a:solidFill>
                <a:latin typeface="Archivo Black" charset="0"/>
                <a:ea typeface="Archivo Black" charset="0"/>
                <a:cs typeface="Archivo Black" charset="0"/>
              </a:defRPr>
            </a:lvl1pPr>
          </a:lstStyle>
          <a:p>
            <a:r>
              <a:rPr lang="en-US" sz="7200"/>
              <a:t>CLICK TO EDIT SUB HEADLINE</a:t>
            </a:r>
          </a:p>
        </p:txBody>
      </p:sp>
      <p:sp>
        <p:nvSpPr>
          <p:cNvPr id="3" name="Title 2"/>
          <p:cNvSpPr>
            <a:spLocks noGrp="1"/>
          </p:cNvSpPr>
          <p:nvPr>
            <p:ph type="title" hasCustomPrompt="1"/>
          </p:nvPr>
        </p:nvSpPr>
        <p:spPr>
          <a:xfrm>
            <a:off x="4847978" y="5002842"/>
            <a:ext cx="18218024" cy="1800493"/>
          </a:xfrm>
        </p:spPr>
        <p:txBody>
          <a:bodyPr/>
          <a:lstStyle>
            <a:lvl1pPr>
              <a:defRPr>
                <a:solidFill>
                  <a:schemeClr val="bg1"/>
                </a:solidFill>
              </a:defRPr>
            </a:lvl1pPr>
          </a:lstStyle>
          <a:p>
            <a:r>
              <a:rPr lang="en-US"/>
              <a:t>CLICK TO EDIT</a:t>
            </a:r>
          </a:p>
        </p:txBody>
      </p:sp>
      <p:sp>
        <p:nvSpPr>
          <p:cNvPr id="10"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a:t>CLICK TO EDIT SUBHEAD</a:t>
            </a:r>
          </a:p>
        </p:txBody>
      </p:sp>
    </p:spTree>
    <p:extLst>
      <p:ext uri="{BB962C8B-B14F-4D97-AF65-F5344CB8AC3E}">
        <p14:creationId xmlns:p14="http://schemas.microsoft.com/office/powerpoint/2010/main" val="350850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Dark I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a:t>CLICK TO EDIT</a:t>
            </a:r>
          </a:p>
        </p:txBody>
      </p:sp>
      <p:sp>
        <p:nvSpPr>
          <p:cNvPr id="4"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a:t>CLICK TO EDIT SUBHEAD</a:t>
            </a:r>
          </a:p>
        </p:txBody>
      </p:sp>
    </p:spTree>
    <p:extLst>
      <p:ext uri="{BB962C8B-B14F-4D97-AF65-F5344CB8AC3E}">
        <p14:creationId xmlns:p14="http://schemas.microsoft.com/office/powerpoint/2010/main" val="377924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 Pattern Tw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3794" y="3734594"/>
            <a:ext cx="5866591" cy="3737855"/>
          </a:xfrm>
          <a:prstGeom prst="rect">
            <a:avLst/>
          </a:prstGeom>
        </p:spPr>
      </p:pic>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accent3"/>
                </a:solidFill>
                <a:latin typeface="Archivo Black" charset="0"/>
                <a:ea typeface="Archivo Black" charset="0"/>
                <a:cs typeface="Archivo Black"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1" i="0" cap="all" baseline="0">
                <a:solidFill>
                  <a:schemeClr val="bg1"/>
                </a:solidFill>
                <a:latin typeface="Archivo" charset="0"/>
                <a:ea typeface="Archivo" charset="0"/>
                <a:cs typeface="Archivo"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dirty="0"/>
              <a:t>CLICK TO EDIT SUB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Light I Pattern">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a:t>CLICK TO EDIT</a:t>
            </a:r>
          </a:p>
        </p:txBody>
      </p:sp>
      <p:sp>
        <p:nvSpPr>
          <p:cNvPr id="3"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a:t>CLICK TO EDIT SUBHEAD</a:t>
            </a:r>
          </a:p>
        </p:txBody>
      </p:sp>
    </p:spTree>
    <p:extLst>
      <p:ext uri="{BB962C8B-B14F-4D97-AF65-F5344CB8AC3E}">
        <p14:creationId xmlns:p14="http://schemas.microsoft.com/office/powerpoint/2010/main" val="310318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 HEADINE</a:t>
            </a:r>
          </a:p>
        </p:txBody>
      </p:sp>
      <p:sp>
        <p:nvSpPr>
          <p:cNvPr id="10" name="Text Placeholder 9"/>
          <p:cNvSpPr>
            <a:spLocks noGrp="1"/>
          </p:cNvSpPr>
          <p:nvPr>
            <p:ph type="body" sz="quarter" idx="11" hasCustomPrompt="1"/>
          </p:nvPr>
        </p:nvSpPr>
        <p:spPr>
          <a:xfrm>
            <a:off x="5711825" y="5922690"/>
            <a:ext cx="15986025" cy="4078039"/>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5711825" y="10882058"/>
            <a:ext cx="6933406" cy="679673"/>
          </a:xfrm>
        </p:spPr>
        <p:txBody>
          <a:bodyPr/>
          <a:lstStyle>
            <a:lvl1pPr>
              <a:defRPr/>
            </a:lvl1pPr>
          </a:lstStyle>
          <a:p>
            <a:pPr lvl="0"/>
            <a:r>
              <a:rPr lang="en-US" dirty="0"/>
              <a:t>Click to add bulleted list</a:t>
            </a:r>
          </a:p>
        </p:txBody>
      </p:sp>
    </p:spTree>
    <p:extLst>
      <p:ext uri="{BB962C8B-B14F-4D97-AF65-F5344CB8AC3E}">
        <p14:creationId xmlns:p14="http://schemas.microsoft.com/office/powerpoint/2010/main" val="105377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5711825" y="5922690"/>
            <a:ext cx="16706105" cy="4757713"/>
          </a:xfrm>
        </p:spPr>
        <p:txBody>
          <a:bodyPr numCol="2" spcCol="914400"/>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1292454" y="2521471"/>
            <a:ext cx="21032788" cy="1218282"/>
          </a:xfrm>
        </p:spPr>
        <p:txBody>
          <a:bodyPr/>
          <a:lstStyle/>
          <a:p>
            <a:r>
              <a:rPr lang="en-US" dirty="0"/>
              <a:t>CLICK TO ADD HEADLINE</a:t>
            </a:r>
          </a:p>
        </p:txBody>
      </p:sp>
      <p:sp>
        <p:nvSpPr>
          <p:cNvPr id="6"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 HEADINE</a:t>
            </a:r>
          </a:p>
        </p:txBody>
      </p:sp>
      <p:sp>
        <p:nvSpPr>
          <p:cNvPr id="3" name="Text Placeholder 2"/>
          <p:cNvSpPr>
            <a:spLocks noGrp="1"/>
          </p:cNvSpPr>
          <p:nvPr>
            <p:ph type="body" sz="quarter" idx="12" hasCustomPrompt="1"/>
          </p:nvPr>
        </p:nvSpPr>
        <p:spPr>
          <a:xfrm>
            <a:off x="5711825" y="11257835"/>
            <a:ext cx="7709742" cy="679673"/>
          </a:xfrm>
        </p:spPr>
        <p:txBody>
          <a:bodyPr/>
          <a:lstStyle>
            <a:lvl1pPr>
              <a:defRPr/>
            </a:lvl1pPr>
          </a:lstStyle>
          <a:p>
            <a:pPr lvl="0"/>
            <a:r>
              <a:rPr lang="en-US" dirty="0"/>
              <a:t>Click to add bulleted list</a:t>
            </a:r>
          </a:p>
        </p:txBody>
      </p:sp>
    </p:spTree>
    <p:extLst>
      <p:ext uri="{BB962C8B-B14F-4D97-AF65-F5344CB8AC3E}">
        <p14:creationId xmlns:p14="http://schemas.microsoft.com/office/powerpoint/2010/main" val="235884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5711825" y="5715794"/>
            <a:ext cx="17066145" cy="5181600"/>
          </a:xfrm>
        </p:spPr>
        <p:txBody>
          <a:bodyPr numCol="3" spcCol="914400"/>
          <a:lstStyle>
            <a:lvl1pPr marL="0" marR="0" indent="0" algn="l" defTabSz="2438462" rtl="0" eaLnBrk="1" fontAlgn="auto" latinLnBrk="0" hangingPunct="1">
              <a:lnSpc>
                <a:spcPts val="4300"/>
              </a:lnSpc>
              <a:spcBef>
                <a:spcPts val="0"/>
              </a:spcBef>
              <a:spcAft>
                <a:spcPts val="2500"/>
              </a:spcAft>
              <a:buClrTx/>
              <a:buSzTx/>
              <a:buFont typeface="Arial" panose="020B0604020202020204" pitchFamily="34" charset="0"/>
              <a:buNone/>
              <a:tabLst/>
              <a:defRPr lang="en-US" sz="28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1292454" y="2521471"/>
            <a:ext cx="21032788" cy="1218282"/>
          </a:xfrm>
        </p:spPr>
        <p:txBody>
          <a:bodyPr/>
          <a:lstStyle/>
          <a:p>
            <a:r>
              <a:rPr lang="en-US" dirty="0"/>
              <a:t>CLICK TO ADD HEADLINE</a:t>
            </a:r>
          </a:p>
        </p:txBody>
      </p:sp>
      <p:sp>
        <p:nvSpPr>
          <p:cNvPr id="8"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 HEADINE</a:t>
            </a:r>
          </a:p>
        </p:txBody>
      </p:sp>
      <p:sp>
        <p:nvSpPr>
          <p:cNvPr id="5" name="Text Placeholder 2"/>
          <p:cNvSpPr>
            <a:spLocks noGrp="1"/>
          </p:cNvSpPr>
          <p:nvPr>
            <p:ph type="body" sz="quarter" idx="12" hasCustomPrompt="1"/>
          </p:nvPr>
        </p:nvSpPr>
        <p:spPr>
          <a:xfrm>
            <a:off x="5711825" y="11354594"/>
            <a:ext cx="7709742" cy="679673"/>
          </a:xfrm>
        </p:spPr>
        <p:txBody>
          <a:bodyPr/>
          <a:lstStyle>
            <a:lvl1pPr>
              <a:defRPr sz="2800"/>
            </a:lvl1pPr>
          </a:lstStyle>
          <a:p>
            <a:pPr lvl="0"/>
            <a:r>
              <a:rPr lang="en-US" dirty="0"/>
              <a:t>Click to add bulleted list</a:t>
            </a:r>
          </a:p>
        </p:txBody>
      </p:sp>
    </p:spTree>
    <p:extLst>
      <p:ext uri="{BB962C8B-B14F-4D97-AF65-F5344CB8AC3E}">
        <p14:creationId xmlns:p14="http://schemas.microsoft.com/office/powerpoint/2010/main" val="192803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17821142" y="0"/>
            <a:ext cx="6564449"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0" name="Прямоугольник 9"/>
          <p:cNvSpPr/>
          <p:nvPr userDrawn="1"/>
        </p:nvSpPr>
        <p:spPr>
          <a:xfrm flipH="1">
            <a:off x="11256690" y="0"/>
            <a:ext cx="6564449"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flipH="1">
            <a:off x="11256690" y="6858794"/>
            <a:ext cx="6564449"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2" name="Title 1"/>
          <p:cNvSpPr>
            <a:spLocks noGrp="1"/>
          </p:cNvSpPr>
          <p:nvPr>
            <p:ph type="title" hasCustomPrompt="1"/>
          </p:nvPr>
        </p:nvSpPr>
        <p:spPr>
          <a:xfrm>
            <a:off x="1292454" y="2521471"/>
            <a:ext cx="8812108" cy="2462213"/>
          </a:xfrm>
        </p:spPr>
        <p:txBody>
          <a:bodyPr/>
          <a:lstStyle>
            <a:lvl1pPr>
              <a:defRPr sz="8000">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1292455" y="5778674"/>
            <a:ext cx="7948011" cy="4757713"/>
          </a:xfrm>
        </p:spPr>
        <p:txBody>
          <a:bodyPr/>
          <a:lstStyle>
            <a:lvl1pPr marL="0" indent="0">
              <a:buNone/>
              <a:defRPr lang="en-US" sz="33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12120786" y="7789861"/>
            <a:ext cx="4824536" cy="4962897"/>
          </a:xfrm>
        </p:spPr>
        <p:txBody>
          <a:bodyPr numCol="1" spcCol="914400"/>
          <a:lstStyle>
            <a:lvl1pPr marL="0" indent="0">
              <a:lnSpc>
                <a:spcPts val="4300"/>
              </a:lnSpc>
              <a:buNone/>
              <a:defRPr lang="en-US" sz="25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18757243" y="7789861"/>
            <a:ext cx="4824536" cy="4962897"/>
          </a:xfrm>
        </p:spPr>
        <p:txBody>
          <a:bodyPr numCol="1" spcCol="914400"/>
          <a:lstStyle>
            <a:lvl1pPr marL="0" indent="0">
              <a:lnSpc>
                <a:spcPts val="4300"/>
              </a:lnSpc>
              <a:buNone/>
              <a:defRPr lang="en-US" sz="25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12120786" y="947949"/>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18757243" y="947949"/>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Tree>
    <p:extLst>
      <p:ext uri="{BB962C8B-B14F-4D97-AF65-F5344CB8AC3E}">
        <p14:creationId xmlns:p14="http://schemas.microsoft.com/office/powerpoint/2010/main" val="259602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1419214" y="6996938"/>
            <a:ext cx="6268502" cy="5262457"/>
          </a:xfrm>
          <a:prstGeom prst="rect">
            <a:avLst/>
          </a:prstGeom>
        </p:spPr>
        <p:txBody>
          <a:bodyPr/>
          <a:lstStyle>
            <a:lvl1pPr>
              <a:defRPr lang="en-US" sz="2200"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6858794"/>
            <a:ext cx="12192794"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0" name="Прямоугольник 9"/>
          <p:cNvSpPr/>
          <p:nvPr userDrawn="1"/>
        </p:nvSpPr>
        <p:spPr>
          <a:xfrm rot="10800000" flipH="1">
            <a:off x="12192794" y="6858794"/>
            <a:ext cx="12192794"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rot="10800000" flipH="1">
            <a:off x="12192794" y="0"/>
            <a:ext cx="12192794"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4" name="Text Placeholder 9"/>
          <p:cNvSpPr>
            <a:spLocks noGrp="1"/>
          </p:cNvSpPr>
          <p:nvPr>
            <p:ph type="body" sz="quarter" idx="11" hasCustomPrompt="1"/>
          </p:nvPr>
        </p:nvSpPr>
        <p:spPr>
          <a:xfrm>
            <a:off x="141921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1377697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13776970" y="1386186"/>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1319586" y="2521470"/>
            <a:ext cx="10180260" cy="2436564"/>
          </a:xfrm>
        </p:spPr>
        <p:txBody>
          <a:bodyPr/>
          <a:lstStyle>
            <a:lvl1pPr>
              <a:defRPr sz="8000"/>
            </a:lvl1pPr>
          </a:lstStyle>
          <a:p>
            <a:r>
              <a:rPr lang="en-US" dirty="0"/>
              <a:t>CLICK TO ADD HEADLINE</a:t>
            </a:r>
          </a:p>
        </p:txBody>
      </p:sp>
    </p:spTree>
    <p:extLst>
      <p:ext uri="{BB962C8B-B14F-4D97-AF65-F5344CB8AC3E}">
        <p14:creationId xmlns:p14="http://schemas.microsoft.com/office/powerpoint/2010/main" val="206593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6858794"/>
            <a:ext cx="12192794"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rot="10800000" flipH="1">
            <a:off x="12192794" y="0"/>
            <a:ext cx="12192794" cy="13717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9" name="Text Placeholder 9"/>
          <p:cNvSpPr>
            <a:spLocks noGrp="1"/>
          </p:cNvSpPr>
          <p:nvPr>
            <p:ph type="body" sz="quarter" idx="11" hasCustomPrompt="1"/>
          </p:nvPr>
        </p:nvSpPr>
        <p:spPr>
          <a:xfrm>
            <a:off x="141921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13876825" y="1992287"/>
            <a:ext cx="8829368" cy="9515425"/>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1319586" y="2521470"/>
            <a:ext cx="10180260" cy="2436564"/>
          </a:xfrm>
        </p:spPr>
        <p:txBody>
          <a:bodyPr/>
          <a:lstStyle>
            <a:lvl1pPr>
              <a:defRPr sz="8000"/>
            </a:lvl1pPr>
          </a:lstStyle>
          <a:p>
            <a:r>
              <a:rPr lang="en-US" dirty="0"/>
              <a:t>CLICK TO ADD HEADLINE</a:t>
            </a:r>
          </a:p>
        </p:txBody>
      </p:sp>
    </p:spTree>
    <p:extLst>
      <p:ext uri="{BB962C8B-B14F-4D97-AF65-F5344CB8AC3E}">
        <p14:creationId xmlns:p14="http://schemas.microsoft.com/office/powerpoint/2010/main" val="5409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465" y="4572794"/>
            <a:ext cx="5979823" cy="3810000"/>
          </a:xfrm>
          <a:prstGeom prst="rect">
            <a:avLst/>
          </a:prstGeom>
        </p:spPr>
      </p:pic>
      <p:sp>
        <p:nvSpPr>
          <p:cNvPr id="3" name="Title 2"/>
          <p:cNvSpPr>
            <a:spLocks noGrp="1"/>
          </p:cNvSpPr>
          <p:nvPr>
            <p:ph type="title" hasCustomPrompt="1"/>
          </p:nvPr>
        </p:nvSpPr>
        <p:spPr>
          <a:xfrm>
            <a:off x="12120786" y="4572794"/>
            <a:ext cx="10297144" cy="2693045"/>
          </a:xfrm>
        </p:spPr>
        <p:txBody>
          <a:bodyPr anchor="b" anchorCtr="0"/>
          <a:lstStyle>
            <a:lvl1pPr>
              <a:defRPr cap="all" baseline="0">
                <a:solidFill>
                  <a:schemeClr val="accent3"/>
                </a:solidFill>
                <a:latin typeface="Franklin Gothic Heavy" panose="020B0903020102020204" pitchFamily="34" charset="0"/>
              </a:defRPr>
            </a:lvl1pPr>
          </a:lstStyle>
          <a:p>
            <a:r>
              <a:rPr lang="en-US" dirty="0"/>
              <a:t>CLICK TO EDIT TITLE</a:t>
            </a:r>
          </a:p>
        </p:txBody>
      </p:sp>
      <p:sp>
        <p:nvSpPr>
          <p:cNvPr id="8" name="Text Placeholder 5"/>
          <p:cNvSpPr>
            <a:spLocks noGrp="1"/>
          </p:cNvSpPr>
          <p:nvPr>
            <p:ph type="body" sz="quarter" idx="10" hasCustomPrompt="1"/>
          </p:nvPr>
        </p:nvSpPr>
        <p:spPr>
          <a:xfrm>
            <a:off x="12113939" y="7553871"/>
            <a:ext cx="10303991" cy="1800200"/>
          </a:xfrm>
          <a:prstGeom prst="rect">
            <a:avLst/>
          </a:prstGeom>
        </p:spPr>
        <p:txBody>
          <a:bodyPr/>
          <a:lstStyle>
            <a:lvl1pPr>
              <a:defRPr b="1" i="0" cap="all" baseline="0">
                <a:latin typeface="+mj-lt"/>
                <a:ea typeface="Archivo" charset="0"/>
                <a:cs typeface="Archivo" charset="0"/>
              </a:defRPr>
            </a:lvl1pPr>
          </a:lstStyle>
          <a:p>
            <a:pPr lvl="0"/>
            <a:r>
              <a:rPr lang="en-US" dirty="0"/>
              <a:t>CLICK TO EDIT SUB TITLE</a:t>
            </a:r>
          </a:p>
        </p:txBody>
      </p:sp>
    </p:spTree>
    <p:extLst>
      <p:ext uri="{BB962C8B-B14F-4D97-AF65-F5344CB8AC3E}">
        <p14:creationId xmlns:p14="http://schemas.microsoft.com/office/powerpoint/2010/main" val="181104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3394" y="4929317"/>
            <a:ext cx="6056656" cy="3858954"/>
          </a:xfrm>
          <a:prstGeom prst="rect">
            <a:avLst/>
          </a:prstGeom>
        </p:spPr>
      </p:pic>
      <p:sp>
        <p:nvSpPr>
          <p:cNvPr id="2" name="Title 1"/>
          <p:cNvSpPr>
            <a:spLocks noGrp="1"/>
          </p:cNvSpPr>
          <p:nvPr userDrawn="1">
            <p:ph type="title" hasCustomPrompt="1"/>
          </p:nvPr>
        </p:nvSpPr>
        <p:spPr>
          <a:xfrm>
            <a:off x="12120786" y="4592117"/>
            <a:ext cx="10369152" cy="2693045"/>
          </a:xfrm>
        </p:spPr>
        <p:txBody>
          <a:bodyPr anchor="b" anchorCtr="0"/>
          <a:lstStyle>
            <a:lvl1pPr>
              <a:defRPr cap="all" normalizeH="0" baseline="0">
                <a:latin typeface="Franklin Gothic Heavy" panose="020B090302010202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12120786" y="7573194"/>
            <a:ext cx="10369152" cy="1800200"/>
          </a:xfrm>
          <a:prstGeom prst="rect">
            <a:avLst/>
          </a:prstGeom>
        </p:spPr>
        <p:txBody>
          <a:bodyPr/>
          <a:lstStyle>
            <a:lvl1pPr>
              <a:defRPr b="1" i="0" cap="all" baseline="0">
                <a:latin typeface="+mj-lt"/>
                <a:ea typeface="Archivo" charset="0"/>
                <a:cs typeface="Archivo" charset="0"/>
              </a:defRPr>
            </a:lvl1pPr>
          </a:lstStyle>
          <a:p>
            <a:pPr lvl="0"/>
            <a:r>
              <a:rPr lang="en-US" dirty="0"/>
              <a:t>CLICK TO EDIT SUB TITLE</a:t>
            </a:r>
          </a:p>
        </p:txBody>
      </p:sp>
    </p:spTree>
    <p:extLst>
      <p:ext uri="{BB962C8B-B14F-4D97-AF65-F5344CB8AC3E}">
        <p14:creationId xmlns:p14="http://schemas.microsoft.com/office/powerpoint/2010/main" val="35584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465" y="4572794"/>
            <a:ext cx="5979823" cy="3810000"/>
          </a:xfrm>
          <a:prstGeom prst="rect">
            <a:avLst/>
          </a:prstGeom>
        </p:spPr>
      </p:pic>
      <p:sp>
        <p:nvSpPr>
          <p:cNvPr id="3" name="Title 2"/>
          <p:cNvSpPr>
            <a:spLocks noGrp="1"/>
          </p:cNvSpPr>
          <p:nvPr>
            <p:ph type="title" hasCustomPrompt="1"/>
          </p:nvPr>
        </p:nvSpPr>
        <p:spPr>
          <a:xfrm>
            <a:off x="12120786" y="4572794"/>
            <a:ext cx="10297144" cy="2693045"/>
          </a:xfrm>
        </p:spPr>
        <p:txBody>
          <a:bodyPr anchor="b" anchorCtr="0"/>
          <a:lstStyle>
            <a:lvl1pPr>
              <a:defRPr cap="all" baseline="0">
                <a:solidFill>
                  <a:schemeClr val="accent3"/>
                </a:solidFill>
                <a:latin typeface="Franklin Gothic Heavy" panose="020B0903020102020204" pitchFamily="34" charset="0"/>
              </a:defRPr>
            </a:lvl1pPr>
          </a:lstStyle>
          <a:p>
            <a:r>
              <a:rPr lang="en-US" dirty="0"/>
              <a:t>CLICK TO EDIT TITLE</a:t>
            </a:r>
          </a:p>
        </p:txBody>
      </p:sp>
      <p:sp>
        <p:nvSpPr>
          <p:cNvPr id="8" name="Text Placeholder 5"/>
          <p:cNvSpPr>
            <a:spLocks noGrp="1"/>
          </p:cNvSpPr>
          <p:nvPr>
            <p:ph type="body" sz="quarter" idx="10" hasCustomPrompt="1"/>
          </p:nvPr>
        </p:nvSpPr>
        <p:spPr>
          <a:xfrm>
            <a:off x="12113939" y="7553871"/>
            <a:ext cx="10303991" cy="1800200"/>
          </a:xfrm>
          <a:prstGeom prst="rect">
            <a:avLst/>
          </a:prstGeom>
        </p:spPr>
        <p:txBody>
          <a:bodyPr/>
          <a:lstStyle>
            <a:lvl1pPr>
              <a:defRPr b="1" i="0" cap="all" baseline="0">
                <a:latin typeface="+mj-lt"/>
                <a:ea typeface="Archivo" charset="0"/>
                <a:cs typeface="Archivo" charset="0"/>
              </a:defRPr>
            </a:lvl1pPr>
          </a:lstStyle>
          <a:p>
            <a:pPr lvl="0"/>
            <a:r>
              <a:rPr lang="en-US" dirty="0"/>
              <a:t>CLICK TO EDIT SUB TITLE</a:t>
            </a:r>
          </a:p>
        </p:txBody>
      </p:sp>
    </p:spTree>
    <p:extLst>
      <p:ext uri="{BB962C8B-B14F-4D97-AF65-F5344CB8AC3E}">
        <p14:creationId xmlns:p14="http://schemas.microsoft.com/office/powerpoint/2010/main" val="208826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Title With Photo">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0594" y="4997282"/>
            <a:ext cx="5843311" cy="3723023"/>
          </a:xfrm>
          <a:prstGeom prst="rect">
            <a:avLst/>
          </a:prstGeom>
        </p:spPr>
      </p:pic>
      <p:sp>
        <p:nvSpPr>
          <p:cNvPr id="8" name="Picture Placeholder 5"/>
          <p:cNvSpPr>
            <a:spLocks noGrp="1"/>
          </p:cNvSpPr>
          <p:nvPr>
            <p:ph type="pic" sz="quarter" idx="20" hasCustomPrompt="1"/>
          </p:nvPr>
        </p:nvSpPr>
        <p:spPr>
          <a:xfrm>
            <a:off x="10680626" y="0"/>
            <a:ext cx="13704962"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cap="all" baseline="0">
                <a:latin typeface="Archivo" charset="0"/>
                <a:ea typeface="Archivo" charset="0"/>
                <a:cs typeface="Archivo" charset="0"/>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2120786" y="5334794"/>
            <a:ext cx="10513168" cy="1346522"/>
          </a:xfrm>
        </p:spPr>
        <p:txBody>
          <a:bodyPr anchor="b" anchorCtr="0"/>
          <a:lstStyle>
            <a:lvl1pPr>
              <a:defRPr cap="all" baseline="0">
                <a:solidFill>
                  <a:schemeClr val="bg1"/>
                </a:solidFill>
                <a:latin typeface="Franklin Gothic Heavy" panose="020B0903020102020204" pitchFamily="34" charset="0"/>
              </a:defRPr>
            </a:lvl1pPr>
          </a:lstStyle>
          <a:p>
            <a:r>
              <a:rPr lang="en-US" dirty="0"/>
              <a:t>CLICK TO EDIT</a:t>
            </a:r>
          </a:p>
        </p:txBody>
      </p:sp>
      <p:sp>
        <p:nvSpPr>
          <p:cNvPr id="10" name="Text Placeholder 5"/>
          <p:cNvSpPr>
            <a:spLocks noGrp="1"/>
          </p:cNvSpPr>
          <p:nvPr>
            <p:ph type="body" sz="quarter" idx="10" hasCustomPrompt="1"/>
          </p:nvPr>
        </p:nvSpPr>
        <p:spPr>
          <a:xfrm>
            <a:off x="12120786" y="6969348"/>
            <a:ext cx="10513168" cy="1800200"/>
          </a:xfrm>
          <a:prstGeom prst="rect">
            <a:avLst/>
          </a:prstGeom>
        </p:spPr>
        <p:txBody>
          <a:bodyPr/>
          <a:lstStyle>
            <a:lvl1pPr>
              <a:defRPr b="1" i="0" cap="all" baseline="0">
                <a:solidFill>
                  <a:schemeClr val="bg1"/>
                </a:solidFill>
                <a:latin typeface="+mj-lt"/>
                <a:ea typeface="Archivo" charset="0"/>
                <a:cs typeface="Archivo" charset="0"/>
              </a:defRPr>
            </a:lvl1pPr>
          </a:lstStyle>
          <a:p>
            <a:pPr lvl="0"/>
            <a:r>
              <a:rPr lang="en-US" dirty="0"/>
              <a:t>CLICK TO EDIT SUB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7657" y="4801394"/>
            <a:ext cx="5979823" cy="3810000"/>
          </a:xfrm>
          <a:prstGeom prst="rect">
            <a:avLst/>
          </a:prstGeom>
        </p:spPr>
      </p:pic>
      <p:cxnSp>
        <p:nvCxnSpPr>
          <p:cNvPr id="4" name="Straight Connector 3"/>
          <p:cNvCxnSpPr/>
          <p:nvPr userDrawn="1"/>
        </p:nvCxnSpPr>
        <p:spPr>
          <a:xfrm>
            <a:off x="10680626"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6" y="4554538"/>
            <a:ext cx="10513168" cy="2693045"/>
          </a:xfrm>
        </p:spPr>
        <p:txBody>
          <a:bodyPr anchor="b" anchorCtr="0"/>
          <a:lstStyle>
            <a:lvl1pPr>
              <a:defRPr cap="all" baseline="0">
                <a:solidFill>
                  <a:schemeClr val="accent3"/>
                </a:solidFill>
                <a:latin typeface="Franklin Gothic Heavy" panose="020B0903020102020204" pitchFamily="34" charset="0"/>
              </a:defRPr>
            </a:lvl1pPr>
          </a:lstStyle>
          <a:p>
            <a:r>
              <a:rPr lang="en-US" dirty="0"/>
              <a:t>CLICK TO EDIT TITLE</a:t>
            </a:r>
          </a:p>
        </p:txBody>
      </p:sp>
      <p:sp>
        <p:nvSpPr>
          <p:cNvPr id="10" name="Text Placeholder 5"/>
          <p:cNvSpPr>
            <a:spLocks noGrp="1"/>
          </p:cNvSpPr>
          <p:nvPr>
            <p:ph type="body" sz="quarter" idx="10" hasCustomPrompt="1"/>
          </p:nvPr>
        </p:nvSpPr>
        <p:spPr>
          <a:xfrm>
            <a:off x="12120786" y="7535615"/>
            <a:ext cx="10513168" cy="1800200"/>
          </a:xfrm>
          <a:prstGeom prst="rect">
            <a:avLst/>
          </a:prstGeom>
        </p:spPr>
        <p:txBody>
          <a:bodyPr/>
          <a:lstStyle>
            <a:lvl1pPr>
              <a:defRPr b="1" i="0" cap="all" baseline="0">
                <a:solidFill>
                  <a:schemeClr val="bg1"/>
                </a:solidFill>
                <a:latin typeface="+mj-lt"/>
                <a:ea typeface="Archivo" charset="0"/>
                <a:cs typeface="Archivo" charset="0"/>
              </a:defRPr>
            </a:lvl1pPr>
          </a:lstStyle>
          <a:p>
            <a:pPr lvl="0"/>
            <a:r>
              <a:rPr lang="en-US" dirty="0"/>
              <a:t>CLICK TO EDIT SUB TITLE</a:t>
            </a:r>
          </a:p>
        </p:txBody>
      </p:sp>
    </p:spTree>
    <p:extLst>
      <p:ext uri="{BB962C8B-B14F-4D97-AF65-F5344CB8AC3E}">
        <p14:creationId xmlns:p14="http://schemas.microsoft.com/office/powerpoint/2010/main" val="312376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63794" y="3734594"/>
            <a:ext cx="5866591" cy="3737855"/>
          </a:xfrm>
          <a:prstGeom prst="rect">
            <a:avLst/>
          </a:prstGeom>
        </p:spPr>
      </p:pic>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accent3"/>
                </a:solidFill>
                <a:latin typeface="Archivo Black" charset="0"/>
                <a:ea typeface="Archivo Black" charset="0"/>
                <a:cs typeface="Archivo Black"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1" i="0" cap="all" baseline="0">
                <a:solidFill>
                  <a:schemeClr val="bg1"/>
                </a:solidFill>
                <a:latin typeface="Archivo" charset="0"/>
                <a:ea typeface="Archivo" charset="0"/>
                <a:cs typeface="Archivo"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dirty="0"/>
              <a:t>CLICK TO EDIT SUB TITLE</a:t>
            </a:r>
          </a:p>
        </p:txBody>
      </p:sp>
    </p:spTree>
    <p:extLst>
      <p:ext uri="{BB962C8B-B14F-4D97-AF65-F5344CB8AC3E}">
        <p14:creationId xmlns:p14="http://schemas.microsoft.com/office/powerpoint/2010/main" val="429068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0594" y="4997282"/>
            <a:ext cx="5843311" cy="3723023"/>
          </a:xfrm>
          <a:prstGeom prst="rect">
            <a:avLst/>
          </a:prstGeom>
        </p:spPr>
      </p:pic>
      <p:sp>
        <p:nvSpPr>
          <p:cNvPr id="8" name="Picture Placeholder 5"/>
          <p:cNvSpPr>
            <a:spLocks noGrp="1"/>
          </p:cNvSpPr>
          <p:nvPr>
            <p:ph type="pic" sz="quarter" idx="20" hasCustomPrompt="1"/>
          </p:nvPr>
        </p:nvSpPr>
        <p:spPr>
          <a:xfrm>
            <a:off x="10680626" y="0"/>
            <a:ext cx="13704962"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cap="all" baseline="0">
                <a:latin typeface="Archivo" charset="0"/>
                <a:ea typeface="Archivo" charset="0"/>
                <a:cs typeface="Archivo" charset="0"/>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2120786" y="5334794"/>
            <a:ext cx="10513168" cy="1346522"/>
          </a:xfrm>
        </p:spPr>
        <p:txBody>
          <a:bodyPr anchor="b" anchorCtr="0"/>
          <a:lstStyle>
            <a:lvl1pPr>
              <a:defRPr cap="all" baseline="0">
                <a:solidFill>
                  <a:schemeClr val="bg1"/>
                </a:solidFill>
                <a:latin typeface="Franklin Gothic Heavy" panose="020B0903020102020204" pitchFamily="34" charset="0"/>
              </a:defRPr>
            </a:lvl1pPr>
          </a:lstStyle>
          <a:p>
            <a:r>
              <a:rPr lang="en-US" dirty="0"/>
              <a:t>CLICK TO EDIT</a:t>
            </a:r>
          </a:p>
        </p:txBody>
      </p:sp>
      <p:sp>
        <p:nvSpPr>
          <p:cNvPr id="10" name="Text Placeholder 5"/>
          <p:cNvSpPr>
            <a:spLocks noGrp="1"/>
          </p:cNvSpPr>
          <p:nvPr>
            <p:ph type="body" sz="quarter" idx="10" hasCustomPrompt="1"/>
          </p:nvPr>
        </p:nvSpPr>
        <p:spPr>
          <a:xfrm>
            <a:off x="12120786" y="6969348"/>
            <a:ext cx="10513168" cy="1800200"/>
          </a:xfrm>
          <a:prstGeom prst="rect">
            <a:avLst/>
          </a:prstGeom>
        </p:spPr>
        <p:txBody>
          <a:bodyPr/>
          <a:lstStyle>
            <a:lvl1pPr>
              <a:defRPr b="1" i="0" cap="all" baseline="0">
                <a:solidFill>
                  <a:schemeClr val="bg1"/>
                </a:solidFill>
                <a:latin typeface="+mj-lt"/>
                <a:ea typeface="Archivo" charset="0"/>
                <a:cs typeface="Archivo" charset="0"/>
              </a:defRPr>
            </a:lvl1pPr>
          </a:lstStyle>
          <a:p>
            <a:pPr lvl="0"/>
            <a:r>
              <a:rPr lang="en-US" dirty="0"/>
              <a:t>CLICK TO EDIT SUB TITLE</a:t>
            </a:r>
          </a:p>
        </p:txBody>
      </p:sp>
    </p:spTree>
    <p:extLst>
      <p:ext uri="{BB962C8B-B14F-4D97-AF65-F5344CB8AC3E}">
        <p14:creationId xmlns:p14="http://schemas.microsoft.com/office/powerpoint/2010/main" val="162465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10680626"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6" y="4554538"/>
            <a:ext cx="10513168" cy="2693045"/>
          </a:xfrm>
        </p:spPr>
        <p:txBody>
          <a:bodyPr anchor="b" anchorCtr="0"/>
          <a:lstStyle>
            <a:lvl1pPr>
              <a:defRPr cap="all" baseline="0">
                <a:solidFill>
                  <a:schemeClr val="accent3"/>
                </a:solidFill>
                <a:latin typeface="Franklin Gothic Heavy" panose="020B0903020102020204" pitchFamily="34" charset="0"/>
              </a:defRPr>
            </a:lvl1pPr>
          </a:lstStyle>
          <a:p>
            <a:r>
              <a:rPr lang="en-US" dirty="0"/>
              <a:t>CLICK TO EDIT TITLE</a:t>
            </a:r>
          </a:p>
        </p:txBody>
      </p:sp>
      <p:sp>
        <p:nvSpPr>
          <p:cNvPr id="10" name="Text Placeholder 5"/>
          <p:cNvSpPr>
            <a:spLocks noGrp="1"/>
          </p:cNvSpPr>
          <p:nvPr>
            <p:ph type="body" sz="quarter" idx="10" hasCustomPrompt="1"/>
          </p:nvPr>
        </p:nvSpPr>
        <p:spPr>
          <a:xfrm>
            <a:off x="12120786" y="7535615"/>
            <a:ext cx="10513168" cy="1800200"/>
          </a:xfrm>
          <a:prstGeom prst="rect">
            <a:avLst/>
          </a:prstGeom>
        </p:spPr>
        <p:txBody>
          <a:bodyPr/>
          <a:lstStyle>
            <a:lvl1pPr>
              <a:defRPr b="1" i="0" cap="all" baseline="0">
                <a:latin typeface="+mj-lt"/>
                <a:ea typeface="Archivo" charset="0"/>
                <a:cs typeface="Archivo" charset="0"/>
              </a:defRPr>
            </a:lvl1pPr>
          </a:lstStyle>
          <a:p>
            <a:pPr lvl="0"/>
            <a:r>
              <a:rPr lang="en-US" dirty="0"/>
              <a:t>CLICK TO EDIT SUB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0594" y="4630147"/>
            <a:ext cx="5979819" cy="3809999"/>
          </a:xfrm>
          <a:prstGeom prst="rect">
            <a:avLst/>
          </a:prstGeom>
        </p:spPr>
      </p:pic>
    </p:spTree>
    <p:extLst>
      <p:ext uri="{BB962C8B-B14F-4D97-AF65-F5344CB8AC3E}">
        <p14:creationId xmlns:p14="http://schemas.microsoft.com/office/powerpoint/2010/main" val="271356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accent3"/>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1" i="0" cap="all" baseline="0">
                <a:latin typeface="+mj-lt"/>
                <a:ea typeface="Archivo" charset="0"/>
                <a:cs typeface="Archivo"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dirty="0"/>
              <a:t>CLICK TO EDIT SUB TITLE</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2394" y="3392116"/>
            <a:ext cx="5795343" cy="3692461"/>
          </a:xfrm>
          <a:prstGeom prst="rect">
            <a:avLst/>
          </a:prstGeom>
        </p:spPr>
      </p:pic>
    </p:spTree>
    <p:extLst>
      <p:ext uri="{BB962C8B-B14F-4D97-AF65-F5344CB8AC3E}">
        <p14:creationId xmlns:p14="http://schemas.microsoft.com/office/powerpoint/2010/main" val="10577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5711825" y="5922690"/>
            <a:ext cx="16706105" cy="4757713"/>
          </a:xfrm>
        </p:spPr>
        <p:txBody>
          <a:bodyPr numCol="2" spcCol="914400"/>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1292454" y="2521471"/>
            <a:ext cx="21032788" cy="1218282"/>
          </a:xfrm>
        </p:spPr>
        <p:txBody>
          <a:bodyPr/>
          <a:lstStyle/>
          <a:p>
            <a:r>
              <a:rPr lang="en-US" dirty="0"/>
              <a:t>CLICK TO ADD HEADLINE</a:t>
            </a:r>
          </a:p>
        </p:txBody>
      </p:sp>
      <p:sp>
        <p:nvSpPr>
          <p:cNvPr id="6"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 HEADINE</a:t>
            </a:r>
          </a:p>
        </p:txBody>
      </p:sp>
      <p:sp>
        <p:nvSpPr>
          <p:cNvPr id="3" name="Text Placeholder 2"/>
          <p:cNvSpPr>
            <a:spLocks noGrp="1"/>
          </p:cNvSpPr>
          <p:nvPr>
            <p:ph type="body" sz="quarter" idx="12" hasCustomPrompt="1"/>
          </p:nvPr>
        </p:nvSpPr>
        <p:spPr>
          <a:xfrm>
            <a:off x="5711825" y="11257835"/>
            <a:ext cx="7709742" cy="679673"/>
          </a:xfrm>
        </p:spPr>
        <p:txBody>
          <a:bodyPr/>
          <a:lstStyle>
            <a:lvl1pPr>
              <a:defRPr/>
            </a:lvl1pPr>
          </a:lstStyle>
          <a:p>
            <a:pPr lvl="0"/>
            <a:r>
              <a:rPr lang="en-US" dirty="0"/>
              <a:t>Click to add bulleted list</a:t>
            </a:r>
          </a:p>
        </p:txBody>
      </p:sp>
    </p:spTree>
    <p:extLst>
      <p:ext uri="{BB962C8B-B14F-4D97-AF65-F5344CB8AC3E}">
        <p14:creationId xmlns:p14="http://schemas.microsoft.com/office/powerpoint/2010/main" val="152072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with Text">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hasCustomPrompt="1"/>
          </p:nvPr>
        </p:nvSpPr>
        <p:spPr>
          <a:xfrm>
            <a:off x="0" y="0"/>
            <a:ext cx="13716000" cy="13716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Or, drag a photo on to this box.</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52490" y="3276547"/>
            <a:ext cx="8136904" cy="2049792"/>
          </a:xfrm>
        </p:spPr>
        <p:txBody>
          <a:bodyPr/>
          <a:lstStyle/>
          <a:p>
            <a:r>
              <a:rPr lang="en-US" dirty="0"/>
              <a:t>Click to edit Headline</a:t>
            </a:r>
          </a:p>
        </p:txBody>
      </p:sp>
      <p:sp>
        <p:nvSpPr>
          <p:cNvPr id="9" name="Text Placeholder 8"/>
          <p:cNvSpPr>
            <a:spLocks noGrp="1"/>
          </p:cNvSpPr>
          <p:nvPr>
            <p:ph type="body" sz="quarter" idx="16" hasCustomPrompt="1"/>
          </p:nvPr>
        </p:nvSpPr>
        <p:spPr>
          <a:xfrm>
            <a:off x="14982341" y="6463061"/>
            <a:ext cx="8137525" cy="3877985"/>
          </a:xfrm>
        </p:spPr>
        <p:txBody>
          <a:bodyPr/>
          <a:lstStyle>
            <a:lvl1pPr marL="0" indent="0">
              <a:buNone/>
              <a:defRPr baseline="0"/>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11" name="Text Placeholder 3"/>
          <p:cNvSpPr>
            <a:spLocks noGrp="1"/>
          </p:cNvSpPr>
          <p:nvPr>
            <p:ph type="body" sz="quarter" idx="10"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SUB HEADINE</a:t>
            </a:r>
          </a:p>
        </p:txBody>
      </p:sp>
      <p:sp>
        <p:nvSpPr>
          <p:cNvPr id="7" name="Text Placeholder 2"/>
          <p:cNvSpPr>
            <a:spLocks noGrp="1"/>
          </p:cNvSpPr>
          <p:nvPr>
            <p:ph type="body" sz="quarter" idx="12" hasCustomPrompt="1"/>
          </p:nvPr>
        </p:nvSpPr>
        <p:spPr>
          <a:xfrm>
            <a:off x="14987151" y="10716005"/>
            <a:ext cx="7709742" cy="679673"/>
          </a:xfrm>
        </p:spPr>
        <p:txBody>
          <a:bodyPr/>
          <a:lstStyle>
            <a:lvl1pPr>
              <a:defRPr sz="2800"/>
            </a:lvl1pPr>
          </a:lstStyle>
          <a:p>
            <a:pPr lvl="0"/>
            <a:r>
              <a:rPr lang="en-US" dirty="0"/>
              <a:t>Click to add bulleted list</a:t>
            </a:r>
          </a:p>
        </p:txBody>
      </p:sp>
    </p:spTree>
    <p:extLst>
      <p:ext uri="{BB962C8B-B14F-4D97-AF65-F5344CB8AC3E}">
        <p14:creationId xmlns:p14="http://schemas.microsoft.com/office/powerpoint/2010/main" val="31187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Grid Large">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noChangeAspect="1"/>
          </p:cNvSpPr>
          <p:nvPr>
            <p:ph type="pic" sz="quarter" idx="20" hasCustomPrompt="1"/>
          </p:nvPr>
        </p:nvSpPr>
        <p:spPr>
          <a:xfrm>
            <a:off x="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9" name="Picture Placeholder 5"/>
          <p:cNvSpPr>
            <a:spLocks noGrp="1" noChangeAspect="1"/>
          </p:cNvSpPr>
          <p:nvPr>
            <p:ph type="pic" sz="quarter" idx="21" hasCustomPrompt="1"/>
          </p:nvPr>
        </p:nvSpPr>
        <p:spPr>
          <a:xfrm>
            <a:off x="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10" name="Picture Placeholder 5"/>
          <p:cNvSpPr>
            <a:spLocks noGrp="1" noChangeAspect="1"/>
          </p:cNvSpPr>
          <p:nvPr>
            <p:ph type="pic" sz="quarter" idx="22" hasCustomPrompt="1"/>
          </p:nvPr>
        </p:nvSpPr>
        <p:spPr>
          <a:xfrm>
            <a:off x="685800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11" name="Picture Placeholder 5"/>
          <p:cNvSpPr>
            <a:spLocks noGrp="1" noChangeAspect="1"/>
          </p:cNvSpPr>
          <p:nvPr>
            <p:ph type="pic" sz="quarter" idx="23" hasCustomPrompt="1"/>
          </p:nvPr>
        </p:nvSpPr>
        <p:spPr>
          <a:xfrm>
            <a:off x="685800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35994" y="3276547"/>
            <a:ext cx="8136904" cy="2049792"/>
          </a:xfrm>
        </p:spPr>
        <p:txBody>
          <a:bodyPr/>
          <a:lstStyle/>
          <a:p>
            <a:r>
              <a:rPr lang="en-US" dirty="0"/>
              <a:t>Click to </a:t>
            </a:r>
            <a:r>
              <a:rPr lang="en-US"/>
              <a:t>edit Headline</a:t>
            </a:r>
            <a:endParaRPr lang="en-US" dirty="0"/>
          </a:p>
        </p:txBody>
      </p:sp>
      <p:sp>
        <p:nvSpPr>
          <p:cNvPr id="15" name="Text Placeholder 8"/>
          <p:cNvSpPr>
            <a:spLocks noGrp="1"/>
          </p:cNvSpPr>
          <p:nvPr>
            <p:ph type="body" sz="quarter" idx="16" hasCustomPrompt="1"/>
          </p:nvPr>
        </p:nvSpPr>
        <p:spPr>
          <a:xfrm>
            <a:off x="14982341" y="6463061"/>
            <a:ext cx="8137525" cy="3799566"/>
          </a:xfrm>
        </p:spPr>
        <p:txBody>
          <a:bodyPr/>
          <a:lstStyle>
            <a:lvl1pPr marL="0" indent="0">
              <a:buNone/>
              <a:defRPr/>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16" name="Text Placeholder 3"/>
          <p:cNvSpPr>
            <a:spLocks noGrp="1"/>
          </p:cNvSpPr>
          <p:nvPr>
            <p:ph type="body" sz="quarter" idx="10"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SUB HEADINE</a:t>
            </a:r>
          </a:p>
        </p:txBody>
      </p:sp>
      <p:sp>
        <p:nvSpPr>
          <p:cNvPr id="13" name="Text Placeholder 2"/>
          <p:cNvSpPr>
            <a:spLocks noGrp="1"/>
          </p:cNvSpPr>
          <p:nvPr>
            <p:ph type="body" sz="quarter" idx="12" hasCustomPrompt="1"/>
          </p:nvPr>
        </p:nvSpPr>
        <p:spPr>
          <a:xfrm>
            <a:off x="14987151" y="10716005"/>
            <a:ext cx="7709742" cy="679673"/>
          </a:xfrm>
        </p:spPr>
        <p:txBody>
          <a:bodyPr/>
          <a:lstStyle>
            <a:lvl1pPr>
              <a:defRPr sz="2800"/>
            </a:lvl1pPr>
          </a:lstStyle>
          <a:p>
            <a:pPr lvl="0"/>
            <a:r>
              <a:rPr lang="en-US" dirty="0"/>
              <a:t>Click to add bulleted list</a:t>
            </a:r>
          </a:p>
        </p:txBody>
      </p:sp>
    </p:spTree>
    <p:extLst>
      <p:ext uri="{BB962C8B-B14F-4D97-AF65-F5344CB8AC3E}">
        <p14:creationId xmlns:p14="http://schemas.microsoft.com/office/powerpoint/2010/main" val="206932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Grid With Text">
    <p:bg>
      <p:bgPr>
        <a:solidFill>
          <a:schemeClr val="bg1"/>
        </a:solidFill>
        <a:effectLst/>
      </p:bgPr>
    </p:bg>
    <p:spTree>
      <p:nvGrpSpPr>
        <p:cNvPr id="1" name=""/>
        <p:cNvGrpSpPr/>
        <p:nvPr/>
      </p:nvGrpSpPr>
      <p:grpSpPr>
        <a:xfrm>
          <a:off x="0" y="0"/>
          <a:ext cx="0" cy="0"/>
          <a:chOff x="0" y="0"/>
          <a:chExt cx="0" cy="0"/>
        </a:xfrm>
      </p:grpSpPr>
      <p:sp>
        <p:nvSpPr>
          <p:cNvPr id="13" name="Picture Placeholder 5"/>
          <p:cNvSpPr>
            <a:spLocks noGrp="1" noChangeAspect="1"/>
          </p:cNvSpPr>
          <p:nvPr>
            <p:ph type="pic" sz="quarter" idx="10" hasCustomPrompt="1"/>
          </p:nvPr>
        </p:nvSpPr>
        <p:spPr>
          <a:xfrm>
            <a:off x="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14" name="Picture Placeholder 5"/>
          <p:cNvSpPr>
            <a:spLocks noGrp="1" noChangeAspect="1"/>
          </p:cNvSpPr>
          <p:nvPr>
            <p:ph type="pic" sz="quarter" idx="11" hasCustomPrompt="1"/>
          </p:nvPr>
        </p:nvSpPr>
        <p:spPr>
          <a:xfrm>
            <a:off x="457200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15" name="Picture Placeholder 5"/>
          <p:cNvSpPr>
            <a:spLocks noGrp="1" noChangeAspect="1"/>
          </p:cNvSpPr>
          <p:nvPr>
            <p:ph type="pic" sz="quarter" idx="12" hasCustomPrompt="1"/>
          </p:nvPr>
        </p:nvSpPr>
        <p:spPr>
          <a:xfrm>
            <a:off x="914400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16" name="Picture Placeholder 5"/>
          <p:cNvSpPr>
            <a:spLocks noGrp="1" noChangeAspect="1"/>
          </p:cNvSpPr>
          <p:nvPr>
            <p:ph type="pic" sz="quarter" idx="15" hasCustomPrompt="1"/>
          </p:nvPr>
        </p:nvSpPr>
        <p:spPr>
          <a:xfrm>
            <a:off x="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17" name="Picture Placeholder 5"/>
          <p:cNvSpPr>
            <a:spLocks noGrp="1" noChangeAspect="1"/>
          </p:cNvSpPr>
          <p:nvPr>
            <p:ph type="pic" sz="quarter" idx="16" hasCustomPrompt="1"/>
          </p:nvPr>
        </p:nvSpPr>
        <p:spPr>
          <a:xfrm>
            <a:off x="457200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18" name="Picture Placeholder 5"/>
          <p:cNvSpPr>
            <a:spLocks noGrp="1" noChangeAspect="1"/>
          </p:cNvSpPr>
          <p:nvPr>
            <p:ph type="pic" sz="quarter" idx="17" hasCustomPrompt="1"/>
          </p:nvPr>
        </p:nvSpPr>
        <p:spPr>
          <a:xfrm>
            <a:off x="914400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19" name="Picture Placeholder 5"/>
          <p:cNvSpPr>
            <a:spLocks noGrp="1" noChangeAspect="1"/>
          </p:cNvSpPr>
          <p:nvPr>
            <p:ph type="pic" sz="quarter" idx="20" hasCustomPrompt="1"/>
          </p:nvPr>
        </p:nvSpPr>
        <p:spPr>
          <a:xfrm>
            <a:off x="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20" name="Picture Placeholder 5"/>
          <p:cNvSpPr>
            <a:spLocks noGrp="1" noChangeAspect="1"/>
          </p:cNvSpPr>
          <p:nvPr>
            <p:ph type="pic" sz="quarter" idx="21" hasCustomPrompt="1"/>
          </p:nvPr>
        </p:nvSpPr>
        <p:spPr>
          <a:xfrm>
            <a:off x="457200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21" name="Picture Placeholder 5"/>
          <p:cNvSpPr>
            <a:spLocks noGrp="1" noChangeAspect="1"/>
          </p:cNvSpPr>
          <p:nvPr>
            <p:ph type="pic" sz="quarter" idx="22" hasCustomPrompt="1"/>
          </p:nvPr>
        </p:nvSpPr>
        <p:spPr>
          <a:xfrm>
            <a:off x="914400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52490" y="3276547"/>
            <a:ext cx="8136904" cy="2049792"/>
          </a:xfrm>
        </p:spPr>
        <p:txBody>
          <a:bodyPr/>
          <a:lstStyle>
            <a:lvl1pPr>
              <a:defRPr baseline="0"/>
            </a:lvl1pPr>
          </a:lstStyle>
          <a:p>
            <a:r>
              <a:rPr lang="en-US" dirty="0"/>
              <a:t>Click to edit Headline</a:t>
            </a:r>
          </a:p>
        </p:txBody>
      </p:sp>
      <p:sp>
        <p:nvSpPr>
          <p:cNvPr id="25" name="Text Placeholder 8"/>
          <p:cNvSpPr>
            <a:spLocks noGrp="1"/>
          </p:cNvSpPr>
          <p:nvPr>
            <p:ph type="body" sz="quarter" idx="23" hasCustomPrompt="1"/>
          </p:nvPr>
        </p:nvSpPr>
        <p:spPr>
          <a:xfrm>
            <a:off x="14982341" y="6463061"/>
            <a:ext cx="8137525" cy="3799566"/>
          </a:xfrm>
        </p:spPr>
        <p:txBody>
          <a:bodyPr/>
          <a:lstStyle>
            <a:lvl1pPr marL="0" indent="0">
              <a:buNone/>
              <a:defRPr/>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26" name="Text Placeholder 3"/>
          <p:cNvSpPr>
            <a:spLocks noGrp="1"/>
          </p:cNvSpPr>
          <p:nvPr>
            <p:ph type="body" sz="quarter" idx="24"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SUB HEADINE</a:t>
            </a:r>
          </a:p>
        </p:txBody>
      </p:sp>
      <p:sp>
        <p:nvSpPr>
          <p:cNvPr id="23" name="Text Placeholder 2"/>
          <p:cNvSpPr>
            <a:spLocks noGrp="1"/>
          </p:cNvSpPr>
          <p:nvPr>
            <p:ph type="body" sz="quarter" idx="25" hasCustomPrompt="1"/>
          </p:nvPr>
        </p:nvSpPr>
        <p:spPr>
          <a:xfrm>
            <a:off x="14987151" y="10716005"/>
            <a:ext cx="7709742" cy="679673"/>
          </a:xfrm>
        </p:spPr>
        <p:txBody>
          <a:bodyPr/>
          <a:lstStyle>
            <a:lvl1pPr>
              <a:defRPr sz="2800"/>
            </a:lvl1pPr>
          </a:lstStyle>
          <a:p>
            <a:pPr lvl="0"/>
            <a:r>
              <a:rPr lang="en-US" dirty="0"/>
              <a:t>Click to add bulleted list</a:t>
            </a:r>
          </a:p>
        </p:txBody>
      </p:sp>
    </p:spTree>
    <p:extLst>
      <p:ext uri="{BB962C8B-B14F-4D97-AF65-F5344CB8AC3E}">
        <p14:creationId xmlns:p14="http://schemas.microsoft.com/office/powerpoint/2010/main" val="169998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childTnLst>
                                </p:cTn>
                              </p:par>
                              <p:par>
                                <p:cTn id="26" presetID="10" presetClass="entr" presetSubtype="0" fill="hold" grpId="0" nodeType="withEffect">
                                  <p:stCondLst>
                                    <p:cond delay="12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ull Photo Grid">
    <p:bg>
      <p:bgPr>
        <a:solidFill>
          <a:schemeClr val="tx1"/>
        </a:solidFill>
        <a:effectLst/>
      </p:bgPr>
    </p:bg>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hasCustomPrompt="1"/>
          </p:nvPr>
        </p:nvSpPr>
        <p:spPr>
          <a:xfrm>
            <a:off x="743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35" name="Picture Placeholder 5"/>
          <p:cNvSpPr>
            <a:spLocks noGrp="1" noChangeAspect="1"/>
          </p:cNvSpPr>
          <p:nvPr>
            <p:ph type="pic" sz="quarter" idx="11" hasCustomPrompt="1"/>
          </p:nvPr>
        </p:nvSpPr>
        <p:spPr>
          <a:xfrm>
            <a:off x="5315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36" name="Picture Placeholder 5"/>
          <p:cNvSpPr>
            <a:spLocks noGrp="1" noChangeAspect="1"/>
          </p:cNvSpPr>
          <p:nvPr>
            <p:ph type="pic" sz="quarter" idx="12" hasCustomPrompt="1"/>
          </p:nvPr>
        </p:nvSpPr>
        <p:spPr>
          <a:xfrm>
            <a:off x="9887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37" name="Picture Placeholder 5"/>
          <p:cNvSpPr>
            <a:spLocks noGrp="1" noChangeAspect="1"/>
          </p:cNvSpPr>
          <p:nvPr>
            <p:ph type="pic" sz="quarter" idx="13" hasCustomPrompt="1"/>
          </p:nvPr>
        </p:nvSpPr>
        <p:spPr>
          <a:xfrm>
            <a:off x="14459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38" name="Picture Placeholder 5"/>
          <p:cNvSpPr>
            <a:spLocks noGrp="1" noChangeAspect="1"/>
          </p:cNvSpPr>
          <p:nvPr>
            <p:ph type="pic" sz="quarter" idx="14" hasCustomPrompt="1"/>
          </p:nvPr>
        </p:nvSpPr>
        <p:spPr>
          <a:xfrm>
            <a:off x="19031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39" name="Picture Placeholder 5"/>
          <p:cNvSpPr>
            <a:spLocks noGrp="1" noChangeAspect="1"/>
          </p:cNvSpPr>
          <p:nvPr>
            <p:ph type="pic" sz="quarter" idx="15" hasCustomPrompt="1"/>
          </p:nvPr>
        </p:nvSpPr>
        <p:spPr>
          <a:xfrm>
            <a:off x="743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0" name="Picture Placeholder 5"/>
          <p:cNvSpPr>
            <a:spLocks noGrp="1" noChangeAspect="1"/>
          </p:cNvSpPr>
          <p:nvPr>
            <p:ph type="pic" sz="quarter" idx="16" hasCustomPrompt="1"/>
          </p:nvPr>
        </p:nvSpPr>
        <p:spPr>
          <a:xfrm>
            <a:off x="5315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1" name="Picture Placeholder 5"/>
          <p:cNvSpPr>
            <a:spLocks noGrp="1" noChangeAspect="1"/>
          </p:cNvSpPr>
          <p:nvPr>
            <p:ph type="pic" sz="quarter" idx="17" hasCustomPrompt="1"/>
          </p:nvPr>
        </p:nvSpPr>
        <p:spPr>
          <a:xfrm>
            <a:off x="9887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2" name="Picture Placeholder 5"/>
          <p:cNvSpPr>
            <a:spLocks noGrp="1" noChangeAspect="1"/>
          </p:cNvSpPr>
          <p:nvPr>
            <p:ph type="pic" sz="quarter" idx="18" hasCustomPrompt="1"/>
          </p:nvPr>
        </p:nvSpPr>
        <p:spPr>
          <a:xfrm>
            <a:off x="14459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3" name="Picture Placeholder 5"/>
          <p:cNvSpPr>
            <a:spLocks noGrp="1" noChangeAspect="1"/>
          </p:cNvSpPr>
          <p:nvPr>
            <p:ph type="pic" sz="quarter" idx="19" hasCustomPrompt="1"/>
          </p:nvPr>
        </p:nvSpPr>
        <p:spPr>
          <a:xfrm>
            <a:off x="19031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4" name="Picture Placeholder 5"/>
          <p:cNvSpPr>
            <a:spLocks noGrp="1" noChangeAspect="1"/>
          </p:cNvSpPr>
          <p:nvPr>
            <p:ph type="pic" sz="quarter" idx="20" hasCustomPrompt="1"/>
          </p:nvPr>
        </p:nvSpPr>
        <p:spPr>
          <a:xfrm>
            <a:off x="743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dirty="0"/>
              <a:t>Click icon to add photo. </a:t>
            </a:r>
            <a:br>
              <a:rPr lang="en-US" dirty="0"/>
            </a:br>
            <a:r>
              <a:rPr lang="en-US" dirty="0"/>
              <a:t>To change photo, delete it and a new placeholder will appear.</a:t>
            </a:r>
          </a:p>
        </p:txBody>
      </p:sp>
      <p:sp>
        <p:nvSpPr>
          <p:cNvPr id="45" name="Picture Placeholder 5"/>
          <p:cNvSpPr>
            <a:spLocks noGrp="1" noChangeAspect="1"/>
          </p:cNvSpPr>
          <p:nvPr>
            <p:ph type="pic" sz="quarter" idx="21" hasCustomPrompt="1"/>
          </p:nvPr>
        </p:nvSpPr>
        <p:spPr>
          <a:xfrm>
            <a:off x="5315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6" name="Picture Placeholder 5"/>
          <p:cNvSpPr>
            <a:spLocks noGrp="1" noChangeAspect="1"/>
          </p:cNvSpPr>
          <p:nvPr>
            <p:ph type="pic" sz="quarter" idx="22" hasCustomPrompt="1"/>
          </p:nvPr>
        </p:nvSpPr>
        <p:spPr>
          <a:xfrm>
            <a:off x="9887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7" name="Picture Placeholder 5"/>
          <p:cNvSpPr>
            <a:spLocks noGrp="1" noChangeAspect="1"/>
          </p:cNvSpPr>
          <p:nvPr>
            <p:ph type="pic" sz="quarter" idx="23" hasCustomPrompt="1"/>
          </p:nvPr>
        </p:nvSpPr>
        <p:spPr>
          <a:xfrm>
            <a:off x="14459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
        <p:nvSpPr>
          <p:cNvPr id="48" name="Picture Placeholder 5"/>
          <p:cNvSpPr>
            <a:spLocks noGrp="1" noChangeAspect="1"/>
          </p:cNvSpPr>
          <p:nvPr>
            <p:ph type="pic" sz="quarter" idx="24" hasCustomPrompt="1"/>
          </p:nvPr>
        </p:nvSpPr>
        <p:spPr>
          <a:xfrm>
            <a:off x="19031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1" baseline="0">
                <a:latin typeface="Archivo" charset="0"/>
                <a:ea typeface="Archivo" charset="0"/>
                <a:cs typeface="Archivo" charset="0"/>
              </a:defRPr>
            </a:lvl1pPr>
          </a:lstStyle>
          <a:p>
            <a:r>
              <a:rPr lang="en-US"/>
              <a:t>Click icon to </a:t>
            </a:r>
            <a:r>
              <a:rPr lang="en-US" dirty="0"/>
              <a:t>add photo. </a:t>
            </a:r>
            <a:br>
              <a:rPr lang="en-US" dirty="0"/>
            </a:br>
            <a:r>
              <a:rPr lang="en-US" dirty="0"/>
              <a:t>To change photo, delete it and a new placeholder will appear.</a:t>
            </a:r>
          </a:p>
        </p:txBody>
      </p:sp>
    </p:spTree>
    <p:extLst>
      <p:ext uri="{BB962C8B-B14F-4D97-AF65-F5344CB8AC3E}">
        <p14:creationId xmlns:p14="http://schemas.microsoft.com/office/powerpoint/2010/main" val="264785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3000"/>
                                        <p:tgtEl>
                                          <p:spTgt spid="35"/>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3000"/>
                                        <p:tgtEl>
                                          <p:spTgt spid="36"/>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3000"/>
                                        <p:tgtEl>
                                          <p:spTgt spid="37"/>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3000"/>
                                        <p:tgtEl>
                                          <p:spTgt spid="3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30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3000"/>
                                        <p:tgtEl>
                                          <p:spTgt spid="40"/>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3000"/>
                                        <p:tgtEl>
                                          <p:spTgt spid="41"/>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3000"/>
                                        <p:tgtEl>
                                          <p:spTgt spid="42"/>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3000"/>
                                        <p:tgtEl>
                                          <p:spTgt spid="4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3000"/>
                                        <p:tgtEl>
                                          <p:spTgt spid="44"/>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3000"/>
                                        <p:tgtEl>
                                          <p:spTgt spid="45"/>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3000"/>
                                        <p:tgtEl>
                                          <p:spTgt spid="46"/>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3000"/>
                                        <p:tgtEl>
                                          <p:spTgt spid="47"/>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3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10680626"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6" y="4554538"/>
            <a:ext cx="10513168" cy="2693045"/>
          </a:xfrm>
        </p:spPr>
        <p:txBody>
          <a:bodyPr anchor="b" anchorCtr="0"/>
          <a:lstStyle>
            <a:lvl1pPr>
              <a:defRPr cap="all" baseline="0">
                <a:solidFill>
                  <a:schemeClr val="accent3"/>
                </a:solidFill>
                <a:latin typeface="Franklin Gothic Heavy" panose="020B0903020102020204" pitchFamily="34" charset="0"/>
              </a:defRPr>
            </a:lvl1pPr>
          </a:lstStyle>
          <a:p>
            <a:r>
              <a:rPr lang="en-US" dirty="0"/>
              <a:t>CLICK TO EDIT TITLE</a:t>
            </a:r>
          </a:p>
        </p:txBody>
      </p:sp>
      <p:sp>
        <p:nvSpPr>
          <p:cNvPr id="10" name="Text Placeholder 5"/>
          <p:cNvSpPr>
            <a:spLocks noGrp="1"/>
          </p:cNvSpPr>
          <p:nvPr>
            <p:ph type="body" sz="quarter" idx="10" hasCustomPrompt="1"/>
          </p:nvPr>
        </p:nvSpPr>
        <p:spPr>
          <a:xfrm>
            <a:off x="12120786" y="7535615"/>
            <a:ext cx="10513168" cy="1800200"/>
          </a:xfrm>
          <a:prstGeom prst="rect">
            <a:avLst/>
          </a:prstGeom>
        </p:spPr>
        <p:txBody>
          <a:bodyPr/>
          <a:lstStyle>
            <a:lvl1pPr>
              <a:defRPr b="1" i="0" cap="all" baseline="0">
                <a:latin typeface="+mj-lt"/>
                <a:ea typeface="Archivo" charset="0"/>
                <a:cs typeface="Archivo" charset="0"/>
              </a:defRPr>
            </a:lvl1pPr>
          </a:lstStyle>
          <a:p>
            <a:pPr lvl="0"/>
            <a:r>
              <a:rPr lang="en-US" dirty="0"/>
              <a:t>CLICK TO EDIT SUB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0594" y="4630147"/>
            <a:ext cx="5979819" cy="3809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ull Screen Photo">
    <p:spTree>
      <p:nvGrpSpPr>
        <p:cNvPr id="1" name=""/>
        <p:cNvGrpSpPr/>
        <p:nvPr/>
      </p:nvGrpSpPr>
      <p:grpSpPr>
        <a:xfrm>
          <a:off x="0" y="0"/>
          <a:ext cx="0" cy="0"/>
          <a:chOff x="0" y="0"/>
          <a:chExt cx="0" cy="0"/>
        </a:xfrm>
      </p:grpSpPr>
      <p:sp>
        <p:nvSpPr>
          <p:cNvPr id="5" name="Picture Placeholder 5"/>
          <p:cNvSpPr>
            <a:spLocks noGrp="1"/>
          </p:cNvSpPr>
          <p:nvPr>
            <p:ph type="pic" sz="quarter" idx="22"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3200" b="1" baseline="0">
                <a:latin typeface="Archivo" charset="0"/>
                <a:ea typeface="Archivo" charset="0"/>
                <a:cs typeface="Archivo" charset="0"/>
              </a:defRPr>
            </a:lvl1pPr>
          </a:lstStyle>
          <a:p>
            <a:r>
              <a:rPr lang="en-US" dirty="0"/>
              <a:t>Click icon to add photo. Or, drag your photo on to this box. </a:t>
            </a:r>
            <a:br>
              <a:rPr lang="en-US" dirty="0"/>
            </a:br>
            <a:r>
              <a:rPr lang="en-US" dirty="0"/>
              <a:t>To change photo, delete it and a new placeholder will appear.</a:t>
            </a:r>
          </a:p>
        </p:txBody>
      </p:sp>
    </p:spTree>
    <p:extLst>
      <p:ext uri="{BB962C8B-B14F-4D97-AF65-F5344CB8AC3E}">
        <p14:creationId xmlns:p14="http://schemas.microsoft.com/office/powerpoint/2010/main" val="43883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vert="horz" wrap="none" lIns="0" rIns="0" anchor="t" anchorCtr="0">
            <a:noAutofit/>
          </a:bodyPr>
          <a:lstStyle>
            <a:lvl1pPr marL="0" indent="0" algn="ctr">
              <a:buNone/>
              <a:defRPr sz="9600" b="1" baseline="0">
                <a:solidFill>
                  <a:schemeClr val="tx1"/>
                </a:solidFill>
                <a:latin typeface="Archivo" charset="0"/>
                <a:ea typeface="Archivo" charset="0"/>
                <a:cs typeface="Archivo" charset="0"/>
              </a:defRPr>
            </a:lvl1pPr>
          </a:lstStyle>
          <a:p>
            <a:pPr marL="914424" marR="0" lvl="0" indent="-914424" algn="l" defTabSz="2438462" rtl="0" eaLnBrk="1" fontAlgn="auto" latinLnBrk="0" hangingPunct="1">
              <a:lnSpc>
                <a:spcPct val="100000"/>
              </a:lnSpc>
              <a:spcBef>
                <a:spcPct val="20000"/>
              </a:spcBef>
              <a:spcAft>
                <a:spcPts val="0"/>
              </a:spcAft>
              <a:buClrTx/>
              <a:buSzTx/>
              <a:tabLst/>
              <a:defRPr/>
            </a:pPr>
            <a:r>
              <a:rPr lang="en-US" dirty="0"/>
              <a:t>Click Icon to add Video</a:t>
            </a:r>
          </a:p>
        </p:txBody>
      </p:sp>
    </p:spTree>
    <p:extLst>
      <p:ext uri="{BB962C8B-B14F-4D97-AF65-F5344CB8AC3E}">
        <p14:creationId xmlns:p14="http://schemas.microsoft.com/office/powerpoint/2010/main" val="414399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5711825" y="5922690"/>
            <a:ext cx="16706105" cy="4757713"/>
          </a:xfrm>
        </p:spPr>
        <p:txBody>
          <a:bodyPr numCol="2" spcCol="914400"/>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1292454" y="2521471"/>
            <a:ext cx="21032788" cy="1218282"/>
          </a:xfrm>
        </p:spPr>
        <p:txBody>
          <a:bodyPr/>
          <a:lstStyle/>
          <a:p>
            <a:r>
              <a:rPr lang="en-US" dirty="0"/>
              <a:t>CLICK TO ADD HEADLINE</a:t>
            </a:r>
          </a:p>
        </p:txBody>
      </p:sp>
      <p:sp>
        <p:nvSpPr>
          <p:cNvPr id="6"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 HEADINE</a:t>
            </a:r>
          </a:p>
        </p:txBody>
      </p:sp>
      <p:sp>
        <p:nvSpPr>
          <p:cNvPr id="3" name="Text Placeholder 2"/>
          <p:cNvSpPr>
            <a:spLocks noGrp="1"/>
          </p:cNvSpPr>
          <p:nvPr>
            <p:ph type="body" sz="quarter" idx="12" hasCustomPrompt="1"/>
          </p:nvPr>
        </p:nvSpPr>
        <p:spPr>
          <a:xfrm>
            <a:off x="5711825" y="11257835"/>
            <a:ext cx="7709742" cy="679673"/>
          </a:xfrm>
        </p:spPr>
        <p:txBody>
          <a:bodyPr/>
          <a:lstStyle>
            <a:lvl1pPr>
              <a:defRPr/>
            </a:lvl1pPr>
          </a:lstStyle>
          <a:p>
            <a:pPr lvl="0"/>
            <a:r>
              <a:rPr lang="en-US" dirty="0"/>
              <a:t>Click to add bulleted list</a:t>
            </a:r>
          </a:p>
        </p:txBody>
      </p:sp>
    </p:spTree>
    <p:extLst>
      <p:ext uri="{BB962C8B-B14F-4D97-AF65-F5344CB8AC3E}">
        <p14:creationId xmlns:p14="http://schemas.microsoft.com/office/powerpoint/2010/main" val="230596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accent3"/>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1" i="0" cap="all" baseline="0">
                <a:latin typeface="+mj-lt"/>
                <a:ea typeface="Archivo" charset="0"/>
                <a:cs typeface="Archivo"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dirty="0"/>
              <a:t>CLICK TO EDIT SUB TITLE</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2394" y="3392116"/>
            <a:ext cx="5795343" cy="3692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 HEADINE</a:t>
            </a:r>
          </a:p>
        </p:txBody>
      </p:sp>
      <p:sp>
        <p:nvSpPr>
          <p:cNvPr id="10" name="Text Placeholder 9"/>
          <p:cNvSpPr>
            <a:spLocks noGrp="1"/>
          </p:cNvSpPr>
          <p:nvPr>
            <p:ph type="body" sz="quarter" idx="11" hasCustomPrompt="1"/>
          </p:nvPr>
        </p:nvSpPr>
        <p:spPr>
          <a:xfrm>
            <a:off x="5711825" y="5922690"/>
            <a:ext cx="15986025" cy="4078039"/>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5711825" y="10882058"/>
            <a:ext cx="6933406" cy="679673"/>
          </a:xfrm>
        </p:spPr>
        <p:txBody>
          <a:bodyPr/>
          <a:lstStyle>
            <a:lvl1pPr>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5711825" y="5922690"/>
            <a:ext cx="16706105" cy="4757713"/>
          </a:xfrm>
        </p:spPr>
        <p:txBody>
          <a:bodyPr numCol="2" spcCol="914400"/>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1292454" y="2521471"/>
            <a:ext cx="21032788" cy="1218282"/>
          </a:xfrm>
        </p:spPr>
        <p:txBody>
          <a:bodyPr/>
          <a:lstStyle/>
          <a:p>
            <a:r>
              <a:rPr lang="en-US" dirty="0"/>
              <a:t>CLICK TO ADD HEADLINE</a:t>
            </a:r>
          </a:p>
        </p:txBody>
      </p:sp>
      <p:sp>
        <p:nvSpPr>
          <p:cNvPr id="6"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 HEADINE</a:t>
            </a:r>
          </a:p>
        </p:txBody>
      </p:sp>
      <p:sp>
        <p:nvSpPr>
          <p:cNvPr id="3" name="Text Placeholder 2"/>
          <p:cNvSpPr>
            <a:spLocks noGrp="1"/>
          </p:cNvSpPr>
          <p:nvPr>
            <p:ph type="body" sz="quarter" idx="12" hasCustomPrompt="1"/>
          </p:nvPr>
        </p:nvSpPr>
        <p:spPr>
          <a:xfrm>
            <a:off x="5711825" y="11257835"/>
            <a:ext cx="7709742" cy="679673"/>
          </a:xfrm>
        </p:spPr>
        <p:txBody>
          <a:bodyPr/>
          <a:lstStyle>
            <a:lvl1pPr>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image" Target="../media/image7.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7.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7.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12120786" y="4381773"/>
            <a:ext cx="8428162" cy="2693045"/>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12120786" y="7434858"/>
            <a:ext cx="7207647" cy="1800200"/>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mj-lt"/>
              </a:rPr>
              <a:t>CLICK TO EDIT SUB TITLE</a:t>
            </a:r>
          </a:p>
        </p:txBody>
      </p:sp>
    </p:spTree>
    <p:extLst>
      <p:ext uri="{BB962C8B-B14F-4D97-AF65-F5344CB8AC3E}">
        <p14:creationId xmlns:p14="http://schemas.microsoft.com/office/powerpoint/2010/main" val="81283373"/>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0" r:id="rId3"/>
    <p:sldLayoutId id="2147484309" r:id="rId4"/>
    <p:sldLayoutId id="2147484348" r:id="rId5"/>
    <p:sldLayoutId id="2147484346" r:id="rId6"/>
    <p:sldLayoutId id="214748434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10500"/>
        </a:lnSpc>
        <a:spcBef>
          <a:spcPct val="0"/>
        </a:spcBef>
        <a:buNone/>
        <a:defRPr lang="en-US" sz="9600" kern="1200" dirty="0" smtClean="0">
          <a:solidFill>
            <a:schemeClr val="tx1"/>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p:titleStyle>
    <p:bodyStyle>
      <a:lvl1pPr marL="0" indent="0" algn="l" defTabSz="914400" rtl="0" eaLnBrk="1" latinLnBrk="0" hangingPunct="1">
        <a:lnSpc>
          <a:spcPts val="6500"/>
        </a:lnSpc>
        <a:spcBef>
          <a:spcPts val="1000"/>
        </a:spcBef>
        <a:buFont typeface="Arial"/>
        <a:buNone/>
        <a:defRPr sz="6000" b="1" kern="1200" baseline="0">
          <a:solidFill>
            <a:schemeClr val="tx1"/>
          </a:solidFill>
          <a:latin typeface="Archivo Black" charset="0"/>
          <a:ea typeface="Archivo Black" charset="0"/>
          <a:cs typeface="Archivo Black"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73114" y="2251651"/>
            <a:ext cx="8473480" cy="3074688"/>
          </a:xfrm>
          <a:prstGeom prst="rect">
            <a:avLst/>
          </a:prstGeom>
        </p:spPr>
        <p:txBody>
          <a:bodyPr vert="horz" wrap="square" lIns="0" tIns="0" rIns="0" bIns="0" rtlCol="0" anchor="b" anchorCtr="0">
            <a:spAutoFit/>
          </a:bodyPr>
          <a:lstStyle/>
          <a:p>
            <a:r>
              <a:rPr lang="en-US" dirty="0"/>
              <a:t>Click to edit Master title style</a:t>
            </a:r>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3" name="Text Placeholder 2"/>
          <p:cNvSpPr>
            <a:spLocks noGrp="1"/>
          </p:cNvSpPr>
          <p:nvPr>
            <p:ph type="body" idx="1"/>
          </p:nvPr>
        </p:nvSpPr>
        <p:spPr>
          <a:xfrm>
            <a:off x="15073114" y="5687748"/>
            <a:ext cx="8473480" cy="348813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7002836"/>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7400" kern="1200" cap="all" baseline="0">
          <a:solidFill>
            <a:schemeClr val="tx1"/>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p:titleStyle>
    <p:bodyStyle>
      <a:lvl1pPr marL="457200" indent="-457200" algn="l" defTabSz="914400" rtl="0" eaLnBrk="1" latinLnBrk="0" hangingPunct="1">
        <a:lnSpc>
          <a:spcPct val="150000"/>
        </a:lnSpc>
        <a:spcBef>
          <a:spcPts val="10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3716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8288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2860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2834812" y="0"/>
            <a:ext cx="21550776" cy="13717588"/>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3" name="Title Placeholder 2"/>
          <p:cNvSpPr>
            <a:spLocks noGrp="1"/>
          </p:cNvSpPr>
          <p:nvPr>
            <p:ph type="title"/>
          </p:nvPr>
        </p:nvSpPr>
        <p:spPr>
          <a:xfrm>
            <a:off x="1292454" y="2521471"/>
            <a:ext cx="21032788" cy="1218282"/>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1292454" y="4482530"/>
            <a:ext cx="21032788" cy="4680769"/>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3393852"/>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2" r:id="rId4"/>
    <p:sldLayoutId id="2147484323" r:id="rId5"/>
    <p:sldLayoutId id="2147484324" r:id="rId6"/>
    <p:sldLayoutId id="214748440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2438462" rtl="0" eaLnBrk="1" latinLnBrk="0" hangingPunct="1">
        <a:lnSpc>
          <a:spcPts val="9500"/>
        </a:lnSpc>
        <a:spcBef>
          <a:spcPct val="0"/>
        </a:spcBef>
        <a:buNone/>
        <a:defRPr sz="9000" kern="1200" cap="all" baseline="0">
          <a:solidFill>
            <a:schemeClr val="tx1"/>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p:titleStyle>
    <p:body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847978" y="5002842"/>
            <a:ext cx="18218024" cy="1800493"/>
          </a:xfrm>
          <a:prstGeom prst="rect">
            <a:avLst/>
          </a:prstGeom>
        </p:spPr>
        <p:txBody>
          <a:bodyPr vert="horz" wrap="square" lIns="0" tIns="0" rIns="0" bIns="0" rtlCol="0" anchor="b" anchorCtr="0">
            <a:spAutoFit/>
          </a:bodyPr>
          <a:lstStyle/>
          <a:p>
            <a:r>
              <a:rPr lang="en-US" dirty="0"/>
              <a:t>CLICK TO EDIT</a:t>
            </a:r>
          </a:p>
        </p:txBody>
      </p:sp>
      <p:sp>
        <p:nvSpPr>
          <p:cNvPr id="13" name="Text Placeholder 12"/>
          <p:cNvSpPr>
            <a:spLocks noGrp="1"/>
          </p:cNvSpPr>
          <p:nvPr>
            <p:ph type="body" idx="1"/>
          </p:nvPr>
        </p:nvSpPr>
        <p:spPr>
          <a:xfrm>
            <a:off x="4847978" y="6902926"/>
            <a:ext cx="16691561" cy="1107996"/>
          </a:xfrm>
          <a:prstGeom prst="rect">
            <a:avLst/>
          </a:prstGeom>
        </p:spPr>
        <p:txBody>
          <a:bodyPr vert="horz" lIns="0" tIns="0" rIns="0" bIns="0" rtlCol="0">
            <a:spAutoFit/>
          </a:bodyPr>
          <a:lstStyle/>
          <a:p>
            <a:pPr lvl="0"/>
            <a:r>
              <a:rPr lang="en-US" dirty="0"/>
              <a:t>CLICK TO EDIT SUBHEAD</a:t>
            </a:r>
          </a:p>
        </p:txBody>
      </p:sp>
    </p:spTree>
    <p:extLst>
      <p:ext uri="{BB962C8B-B14F-4D97-AF65-F5344CB8AC3E}">
        <p14:creationId xmlns:p14="http://schemas.microsoft.com/office/powerpoint/2010/main" val="1675112697"/>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45" r:id="rId4"/>
    <p:sldLayoutId id="2147484344" r:id="rId5"/>
    <p:sldLayoutId id="214748434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2438462" rtl="0" eaLnBrk="1" latinLnBrk="0" hangingPunct="1">
        <a:spcBef>
          <a:spcPct val="0"/>
        </a:spcBef>
        <a:buNone/>
        <a:defRPr sz="11700" kern="1200" cap="all" baseline="0">
          <a:solidFill>
            <a:schemeClr val="tx1"/>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p:titleStyle>
    <p:bodyStyle>
      <a:lvl1pPr marL="0" indent="0" algn="l" defTabSz="2438462" rtl="0" eaLnBrk="1" latinLnBrk="0" hangingPunct="1">
        <a:spcBef>
          <a:spcPct val="20000"/>
        </a:spcBef>
        <a:buFont typeface="Arial" panose="020B0604020202020204" pitchFamily="34" charset="0"/>
        <a:buNone/>
        <a:defRPr sz="7200" b="1" i="0" kern="1200" cap="all" baseline="0">
          <a:solidFill>
            <a:schemeClr val="tx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1219229" indent="0" algn="l" defTabSz="2438462" rtl="0" eaLnBrk="1" latinLnBrk="0" hangingPunct="1">
        <a:spcBef>
          <a:spcPct val="20000"/>
        </a:spcBef>
        <a:buFont typeface="Arial" panose="020B0604020202020204" pitchFamily="34" charset="0"/>
        <a:buNone/>
        <a:defRPr sz="7500" b="1" i="0" kern="1200">
          <a:solidFill>
            <a:schemeClr val="tx1"/>
          </a:solidFill>
          <a:latin typeface="Archivo" charset="0"/>
          <a:ea typeface="Archivo" charset="0"/>
          <a:cs typeface="Archivo" charset="0"/>
        </a:defRPr>
      </a:lvl2pPr>
      <a:lvl3pPr marL="2438461" indent="0" algn="l" defTabSz="2438462" rtl="0" eaLnBrk="1" latinLnBrk="0" hangingPunct="1">
        <a:spcBef>
          <a:spcPct val="20000"/>
        </a:spcBef>
        <a:buFont typeface="Arial" panose="020B0604020202020204" pitchFamily="34" charset="0"/>
        <a:buNone/>
        <a:defRPr sz="6400" b="1" i="0" kern="1200">
          <a:solidFill>
            <a:schemeClr val="tx1"/>
          </a:solidFill>
          <a:latin typeface="Archivo" charset="0"/>
          <a:ea typeface="Archivo" charset="0"/>
          <a:cs typeface="Archivo" charset="0"/>
        </a:defRPr>
      </a:lvl3pPr>
      <a:lvl4pPr marL="365769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4pPr>
      <a:lvl5pPr marL="487692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73114" y="2251651"/>
            <a:ext cx="8473480" cy="3074688"/>
          </a:xfrm>
          <a:prstGeom prst="rect">
            <a:avLst/>
          </a:prstGeom>
        </p:spPr>
        <p:txBody>
          <a:bodyPr vert="horz" wrap="square" lIns="0" tIns="0" rIns="0" bIns="0" rtlCol="0" anchor="b" anchorCtr="0">
            <a:spAutoFit/>
          </a:bodyPr>
          <a:lstStyle/>
          <a:p>
            <a:r>
              <a:rPr lang="en-US" dirty="0"/>
              <a:t>Click to edit Master title style</a:t>
            </a: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3" name="Text Placeholder 2"/>
          <p:cNvSpPr>
            <a:spLocks noGrp="1"/>
          </p:cNvSpPr>
          <p:nvPr>
            <p:ph type="body" idx="1"/>
          </p:nvPr>
        </p:nvSpPr>
        <p:spPr>
          <a:xfrm>
            <a:off x="15073114" y="5687748"/>
            <a:ext cx="8473480" cy="348813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150175"/>
      </p:ext>
    </p:extLst>
  </p:cSld>
  <p:clrMap bg1="lt1" tx1="dk1" bg2="lt2" tx2="dk2" accent1="accent1" accent2="accent2" accent3="accent3" accent4="accent4" accent5="accent5" accent6="accent6" hlink="hlink" folHlink="folHlink"/>
  <p:sldLayoutIdLst>
    <p:sldLayoutId id="2147484207" r:id="rId1"/>
    <p:sldLayoutId id="2147484307" r:id="rId2"/>
    <p:sldLayoutId id="2147484204" r:id="rId3"/>
    <p:sldLayoutId id="2147484330" r:id="rId4"/>
    <p:sldLayoutId id="2147484331" r:id="rId5"/>
    <p:sldLayoutId id="214748430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7400" kern="1200" cap="all" baseline="0">
          <a:solidFill>
            <a:schemeClr val="tx1"/>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p:titleStyle>
    <p:bodyStyle>
      <a:lvl1pPr marL="457200" indent="-457200" algn="l" defTabSz="914400" rtl="0" eaLnBrk="1" latinLnBrk="0" hangingPunct="1">
        <a:lnSpc>
          <a:spcPct val="150000"/>
        </a:lnSpc>
        <a:spcBef>
          <a:spcPts val="10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3716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8288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2860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9496543"/>
      </p:ext>
    </p:extLst>
  </p:cSld>
  <p:clrMap bg1="lt1" tx1="dk1" bg2="lt2" tx2="dk2" accent1="accent1" accent2="accent2" accent3="accent3" accent4="accent4" accent5="accent5" accent6="accent6" hlink="hlink" folHlink="folHlink"/>
  <p:sldLayoutIdLst>
    <p:sldLayoutId id="2147484313" r:id="rId1"/>
    <p:sldLayoutId id="214748430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12120786" y="4381773"/>
            <a:ext cx="8428162" cy="2693045"/>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12120786" y="7434858"/>
            <a:ext cx="7207647" cy="1800200"/>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mj-lt"/>
              </a:rPr>
              <a:t>CLICK TO EDIT SUB TITLE</a:t>
            </a:r>
          </a:p>
        </p:txBody>
      </p:sp>
    </p:spTree>
    <p:extLst>
      <p:ext uri="{BB962C8B-B14F-4D97-AF65-F5344CB8AC3E}">
        <p14:creationId xmlns:p14="http://schemas.microsoft.com/office/powerpoint/2010/main" val="1625656427"/>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10500"/>
        </a:lnSpc>
        <a:spcBef>
          <a:spcPct val="0"/>
        </a:spcBef>
        <a:buNone/>
        <a:defRPr lang="en-US" sz="9600" kern="1200" dirty="0" smtClean="0">
          <a:solidFill>
            <a:schemeClr val="tx1"/>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p:titleStyle>
    <p:bodyStyle>
      <a:lvl1pPr marL="0" indent="0" algn="l" defTabSz="914400" rtl="0" eaLnBrk="1" latinLnBrk="0" hangingPunct="1">
        <a:lnSpc>
          <a:spcPts val="6500"/>
        </a:lnSpc>
        <a:spcBef>
          <a:spcPts val="1000"/>
        </a:spcBef>
        <a:buFont typeface="Arial"/>
        <a:buNone/>
        <a:defRPr sz="6000" b="1" kern="1200" baseline="0">
          <a:solidFill>
            <a:schemeClr val="tx1"/>
          </a:solidFill>
          <a:latin typeface="Archivo Black" charset="0"/>
          <a:ea typeface="Archivo Black" charset="0"/>
          <a:cs typeface="Archivo Black"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847978" y="5002842"/>
            <a:ext cx="18218024" cy="1800493"/>
          </a:xfrm>
          <a:prstGeom prst="rect">
            <a:avLst/>
          </a:prstGeom>
        </p:spPr>
        <p:txBody>
          <a:bodyPr vert="horz" wrap="square" lIns="0" tIns="0" rIns="0" bIns="0" rtlCol="0" anchor="b" anchorCtr="0">
            <a:spAutoFit/>
          </a:bodyPr>
          <a:lstStyle/>
          <a:p>
            <a:r>
              <a:rPr lang="en-US"/>
              <a:t>CLICK TO EDIT</a:t>
            </a:r>
          </a:p>
        </p:txBody>
      </p:sp>
      <p:sp>
        <p:nvSpPr>
          <p:cNvPr id="13" name="Text Placeholder 12"/>
          <p:cNvSpPr>
            <a:spLocks noGrp="1"/>
          </p:cNvSpPr>
          <p:nvPr>
            <p:ph type="body" idx="1"/>
          </p:nvPr>
        </p:nvSpPr>
        <p:spPr>
          <a:xfrm>
            <a:off x="4847978" y="6902926"/>
            <a:ext cx="16691561" cy="1107996"/>
          </a:xfrm>
          <a:prstGeom prst="rect">
            <a:avLst/>
          </a:prstGeom>
        </p:spPr>
        <p:txBody>
          <a:bodyPr vert="horz" lIns="0" tIns="0" rIns="0" bIns="0" rtlCol="0">
            <a:spAutoFit/>
          </a:bodyPr>
          <a:lstStyle/>
          <a:p>
            <a:pPr lvl="0"/>
            <a:r>
              <a:rPr lang="en-US"/>
              <a:t>CLICK TO EDIT SUBHEAD</a:t>
            </a:r>
          </a:p>
        </p:txBody>
      </p:sp>
    </p:spTree>
    <p:extLst>
      <p:ext uri="{BB962C8B-B14F-4D97-AF65-F5344CB8AC3E}">
        <p14:creationId xmlns:p14="http://schemas.microsoft.com/office/powerpoint/2010/main" val="1151650108"/>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2438462" rtl="0" eaLnBrk="1" latinLnBrk="0" hangingPunct="1">
        <a:spcBef>
          <a:spcPct val="0"/>
        </a:spcBef>
        <a:buNone/>
        <a:defRPr sz="11700" kern="1200" cap="all" baseline="0">
          <a:solidFill>
            <a:schemeClr val="tx1"/>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p:titleStyle>
    <p:bodyStyle>
      <a:lvl1pPr marL="0" indent="0" algn="l" defTabSz="2438462" rtl="0" eaLnBrk="1" latinLnBrk="0" hangingPunct="1">
        <a:spcBef>
          <a:spcPct val="20000"/>
        </a:spcBef>
        <a:buFont typeface="Arial" panose="020B0604020202020204" pitchFamily="34" charset="0"/>
        <a:buNone/>
        <a:defRPr sz="7200" b="1" i="0" kern="1200" cap="all" baseline="0">
          <a:solidFill>
            <a:schemeClr val="tx1"/>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vl2pPr marL="1219229" indent="0" algn="l" defTabSz="2438462" rtl="0" eaLnBrk="1" latinLnBrk="0" hangingPunct="1">
        <a:spcBef>
          <a:spcPct val="20000"/>
        </a:spcBef>
        <a:buFont typeface="Arial" panose="020B0604020202020204" pitchFamily="34" charset="0"/>
        <a:buNone/>
        <a:defRPr sz="7500" b="1" i="0" kern="1200">
          <a:solidFill>
            <a:schemeClr val="tx1"/>
          </a:solidFill>
          <a:latin typeface="Archivo" charset="0"/>
          <a:ea typeface="Archivo" charset="0"/>
          <a:cs typeface="Archivo" charset="0"/>
        </a:defRPr>
      </a:lvl2pPr>
      <a:lvl3pPr marL="2438461" indent="0" algn="l" defTabSz="2438462" rtl="0" eaLnBrk="1" latinLnBrk="0" hangingPunct="1">
        <a:spcBef>
          <a:spcPct val="20000"/>
        </a:spcBef>
        <a:buFont typeface="Arial" panose="020B0604020202020204" pitchFamily="34" charset="0"/>
        <a:buNone/>
        <a:defRPr sz="6400" b="1" i="0" kern="1200">
          <a:solidFill>
            <a:schemeClr val="tx1"/>
          </a:solidFill>
          <a:latin typeface="Archivo" charset="0"/>
          <a:ea typeface="Archivo" charset="0"/>
          <a:cs typeface="Archivo" charset="0"/>
        </a:defRPr>
      </a:lvl3pPr>
      <a:lvl4pPr marL="365769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4pPr>
      <a:lvl5pPr marL="487692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2834812" y="0"/>
            <a:ext cx="21550776" cy="13717588"/>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3" name="Title Placeholder 2"/>
          <p:cNvSpPr>
            <a:spLocks noGrp="1"/>
          </p:cNvSpPr>
          <p:nvPr>
            <p:ph type="title"/>
          </p:nvPr>
        </p:nvSpPr>
        <p:spPr>
          <a:xfrm>
            <a:off x="1292454" y="2521471"/>
            <a:ext cx="21032788" cy="1218282"/>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1292454" y="4482530"/>
            <a:ext cx="21032788" cy="4680769"/>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4157949"/>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2438462" rtl="0" eaLnBrk="1" latinLnBrk="0" hangingPunct="1">
        <a:lnSpc>
          <a:spcPts val="9500"/>
        </a:lnSpc>
        <a:spcBef>
          <a:spcPct val="0"/>
        </a:spcBef>
        <a:buNone/>
        <a:defRPr sz="9000" kern="1200" cap="all" baseline="0">
          <a:solidFill>
            <a:schemeClr val="tx1"/>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p:titleStyle>
    <p:body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12120786" y="4381773"/>
            <a:ext cx="8428162" cy="2693045"/>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12120786" y="7434858"/>
            <a:ext cx="7207647" cy="1800200"/>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mj-lt"/>
              </a:rPr>
              <a:t>CLICK TO EDIT SUB TITLE</a:t>
            </a:r>
          </a:p>
        </p:txBody>
      </p:sp>
    </p:spTree>
    <p:extLst>
      <p:ext uri="{BB962C8B-B14F-4D97-AF65-F5344CB8AC3E}">
        <p14:creationId xmlns:p14="http://schemas.microsoft.com/office/powerpoint/2010/main" val="1133856651"/>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10500"/>
        </a:lnSpc>
        <a:spcBef>
          <a:spcPct val="0"/>
        </a:spcBef>
        <a:buNone/>
        <a:defRPr lang="en-US" sz="9600" kern="1200" dirty="0" smtClean="0">
          <a:solidFill>
            <a:schemeClr val="tx1"/>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p:titleStyle>
    <p:bodyStyle>
      <a:lvl1pPr marL="0" indent="0" algn="l" defTabSz="914400" rtl="0" eaLnBrk="1" latinLnBrk="0" hangingPunct="1">
        <a:lnSpc>
          <a:spcPts val="6500"/>
        </a:lnSpc>
        <a:spcBef>
          <a:spcPts val="1000"/>
        </a:spcBef>
        <a:buFont typeface="Arial"/>
        <a:buNone/>
        <a:defRPr sz="6000" b="1" kern="1200" baseline="0">
          <a:solidFill>
            <a:schemeClr val="tx1"/>
          </a:solidFill>
          <a:latin typeface="Archivo Black" charset="0"/>
          <a:ea typeface="Archivo Black" charset="0"/>
          <a:cs typeface="Archivo Black"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hyperlink" Target="https://www.nass.usda.gov/Charts_and_Maps/Agricultural_Prices/prod1.php" TargetMode="External"/><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hyperlink" Target="https://www.nass.usda.gov/Charts_and_Maps/Agricultural_Prices/prod2.php" TargetMode="Externa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hyperlink" Target="mailto:bwilder@uidaho.edu" TargetMode="Externa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3B960F-41E8-41E8-9911-0625D8D0A154}"/>
              </a:ext>
            </a:extLst>
          </p:cNvPr>
          <p:cNvSpPr>
            <a:spLocks noGrp="1"/>
          </p:cNvSpPr>
          <p:nvPr>
            <p:ph type="title"/>
          </p:nvPr>
        </p:nvSpPr>
        <p:spPr>
          <a:xfrm>
            <a:off x="10440193" y="3046056"/>
            <a:ext cx="13197681" cy="3938450"/>
          </a:xfrm>
        </p:spPr>
        <p:txBody>
          <a:bodyPr/>
          <a:lstStyle/>
          <a:p>
            <a:pPr algn="ctr"/>
            <a:r>
              <a:rPr lang="en-US" sz="8000" b="1" dirty="0">
                <a:solidFill>
                  <a:srgbClr val="FEBE0F"/>
                </a:solidFill>
                <a:latin typeface="Arial" panose="020B0604020202020204" pitchFamily="34" charset="0"/>
                <a:cs typeface="Arial" panose="020B0604020202020204" pitchFamily="34" charset="0"/>
              </a:rPr>
              <a:t>Idaho Bean School</a:t>
            </a:r>
            <a:br>
              <a:rPr lang="en-US" sz="8000" b="1" dirty="0">
                <a:solidFill>
                  <a:srgbClr val="FEBE0F"/>
                </a:solidFill>
                <a:latin typeface="Arial" panose="020B0604020202020204" pitchFamily="34" charset="0"/>
                <a:cs typeface="Arial" panose="020B0604020202020204" pitchFamily="34" charset="0"/>
              </a:rPr>
            </a:br>
            <a:r>
              <a:rPr lang="en-US" sz="8000" b="1" dirty="0">
                <a:solidFill>
                  <a:srgbClr val="FEBE0F"/>
                </a:solidFill>
                <a:latin typeface="Arial" panose="020B0604020202020204" pitchFamily="34" charset="0"/>
                <a:cs typeface="Arial" panose="020B0604020202020204" pitchFamily="34" charset="0"/>
              </a:rPr>
              <a:t>NAMPA</a:t>
            </a:r>
            <a:br>
              <a:rPr lang="en-US" sz="8000" b="1" dirty="0">
                <a:solidFill>
                  <a:srgbClr val="FEBE0F"/>
                </a:solidFill>
                <a:latin typeface="Arial" panose="020B0604020202020204" pitchFamily="34" charset="0"/>
                <a:cs typeface="Arial" panose="020B0604020202020204" pitchFamily="34" charset="0"/>
              </a:rPr>
            </a:br>
            <a:r>
              <a:rPr lang="en-US" sz="8000" b="1" dirty="0">
                <a:solidFill>
                  <a:srgbClr val="FEBE0F"/>
                </a:solidFill>
                <a:latin typeface="Arial" panose="020B0604020202020204" pitchFamily="34" charset="0"/>
                <a:cs typeface="Arial" panose="020B0604020202020204" pitchFamily="34" charset="0"/>
              </a:rPr>
              <a:t>Jan 23, 2024</a:t>
            </a:r>
            <a:endParaRPr lang="en-US" sz="8000" dirty="0">
              <a:solidFill>
                <a:srgbClr val="FEBE0F"/>
              </a:solidFill>
            </a:endParaRPr>
          </a:p>
        </p:txBody>
      </p:sp>
      <p:sp>
        <p:nvSpPr>
          <p:cNvPr id="2" name="Title 1">
            <a:extLst>
              <a:ext uri="{FF2B5EF4-FFF2-40B4-BE49-F238E27FC236}">
                <a16:creationId xmlns:a16="http://schemas.microsoft.com/office/drawing/2014/main" id="{8222F569-719E-8E5A-A00F-716648819A74}"/>
              </a:ext>
            </a:extLst>
          </p:cNvPr>
          <p:cNvSpPr txBox="1">
            <a:spLocks/>
          </p:cNvSpPr>
          <p:nvPr/>
        </p:nvSpPr>
        <p:spPr>
          <a:xfrm>
            <a:off x="10440194" y="9399438"/>
            <a:ext cx="13197681" cy="1245406"/>
          </a:xfrm>
          <a:prstGeom prst="rect">
            <a:avLst/>
          </a:prstGeom>
        </p:spPr>
        <p:txBody>
          <a:bodyPr vert="horz" wrap="square" lIns="0" tIns="0" rIns="0" bIns="0" rtlCol="0" anchor="b" anchorCtr="0">
            <a:spAutoFit/>
          </a:bodyPr>
          <a:lstStyle>
            <a:lvl1pPr algn="l" defTabSz="914400" rtl="0" eaLnBrk="1" latinLnBrk="0" hangingPunct="1">
              <a:lnSpc>
                <a:spcPts val="10500"/>
              </a:lnSpc>
              <a:spcBef>
                <a:spcPct val="0"/>
              </a:spcBef>
              <a:buNone/>
              <a:defRPr lang="en-US" sz="9600" kern="1200" cap="all" baseline="0">
                <a:solidFill>
                  <a:schemeClr val="accent3"/>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a:lstStyle>
          <a:p>
            <a:pPr algn="ctr"/>
            <a:r>
              <a:rPr lang="en-US" sz="8000" b="1" dirty="0">
                <a:solidFill>
                  <a:schemeClr val="tx1"/>
                </a:solidFill>
                <a:latin typeface="Arial" panose="020B0604020202020204" pitchFamily="34" charset="0"/>
                <a:cs typeface="Arial" panose="020B0604020202020204" pitchFamily="34" charset="0"/>
              </a:rPr>
              <a:t>Input trends</a:t>
            </a:r>
            <a:endParaRPr lang="en-US" sz="8000" dirty="0">
              <a:solidFill>
                <a:schemeClr val="tx1"/>
              </a:solidFill>
            </a:endParaRPr>
          </a:p>
        </p:txBody>
      </p:sp>
    </p:spTree>
    <p:extLst>
      <p:ext uri="{BB962C8B-B14F-4D97-AF65-F5344CB8AC3E}">
        <p14:creationId xmlns:p14="http://schemas.microsoft.com/office/powerpoint/2010/main" val="423544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3AF26AF-DE82-986A-0099-87D4574C8D22}"/>
              </a:ext>
            </a:extLst>
          </p:cNvPr>
          <p:cNvSpPr>
            <a:spLocks noGrp="1"/>
          </p:cNvSpPr>
          <p:nvPr>
            <p:ph type="body" sz="quarter" idx="11"/>
          </p:nvPr>
        </p:nvSpPr>
        <p:spPr>
          <a:xfrm>
            <a:off x="1981994" y="4801394"/>
            <a:ext cx="21032788" cy="6248400"/>
          </a:xfrm>
        </p:spPr>
        <p:txBody>
          <a:bodyPr/>
          <a:lstStyle/>
          <a:p>
            <a:pPr marL="457200" indent="-457200">
              <a:lnSpc>
                <a:spcPct val="150000"/>
              </a:lnSpc>
              <a:buFont typeface="Arial" panose="020B0604020202020204" pitchFamily="34" charset="0"/>
              <a:buChar char="•"/>
            </a:pPr>
            <a:r>
              <a:rPr lang="en-US" sz="4000" dirty="0">
                <a:ln w="0"/>
              </a:rPr>
              <a:t>Market adjusted to disruptions from Russia-Ukraine war</a:t>
            </a:r>
          </a:p>
          <a:p>
            <a:pPr marL="457200" indent="-457200">
              <a:lnSpc>
                <a:spcPct val="150000"/>
              </a:lnSpc>
              <a:buFont typeface="Arial" panose="020B0604020202020204" pitchFamily="34" charset="0"/>
              <a:buChar char="•"/>
            </a:pPr>
            <a:r>
              <a:rPr lang="en-US" sz="4000" dirty="0">
                <a:ln w="0"/>
              </a:rPr>
              <a:t>Lower natural gas prices</a:t>
            </a:r>
          </a:p>
          <a:p>
            <a:pPr marL="457200" indent="-457200">
              <a:lnSpc>
                <a:spcPct val="150000"/>
              </a:lnSpc>
              <a:buFont typeface="Arial" panose="020B0604020202020204" pitchFamily="34" charset="0"/>
              <a:buChar char="•"/>
            </a:pPr>
            <a:r>
              <a:rPr lang="en-US" sz="4000" dirty="0">
                <a:ln w="0"/>
              </a:rPr>
              <a:t>Expanding fertilizer production capacities that have either come online or expected to be online soon</a:t>
            </a:r>
          </a:p>
          <a:p>
            <a:pPr marL="457200" indent="-457200">
              <a:lnSpc>
                <a:spcPct val="150000"/>
              </a:lnSpc>
              <a:buFont typeface="Arial" panose="020B0604020202020204" pitchFamily="34" charset="0"/>
              <a:buChar char="•"/>
            </a:pPr>
            <a:r>
              <a:rPr lang="en-US" sz="4000" dirty="0">
                <a:ln w="0"/>
              </a:rPr>
              <a:t>US lowers tariffs on Moroccan phosphate fertilizers (~20%</a:t>
            </a:r>
            <a:r>
              <a:rPr lang="en-US" sz="4000" dirty="0">
                <a:ln w="0"/>
                <a:sym typeface="Wingdings" panose="05000000000000000000" pitchFamily="2" charset="2"/>
              </a:rPr>
              <a:t>2%)</a:t>
            </a:r>
            <a:endParaRPr lang="en-US" sz="4000" dirty="0">
              <a:ln w="0"/>
            </a:endParaRPr>
          </a:p>
          <a:p>
            <a:pPr marL="457200" indent="-457200">
              <a:lnSpc>
                <a:spcPct val="150000"/>
              </a:lnSpc>
              <a:buFont typeface="Arial" panose="020B0604020202020204" pitchFamily="34" charset="0"/>
              <a:buChar char="•"/>
            </a:pPr>
            <a:r>
              <a:rPr lang="en-US" sz="4000" dirty="0">
                <a:ln w="0"/>
              </a:rPr>
              <a:t>7% lower fertilizer consumption in 2023 because of low affordability</a:t>
            </a:r>
          </a:p>
        </p:txBody>
      </p:sp>
      <p:sp>
        <p:nvSpPr>
          <p:cNvPr id="3" name="Title 2">
            <a:extLst>
              <a:ext uri="{FF2B5EF4-FFF2-40B4-BE49-F238E27FC236}">
                <a16:creationId xmlns:a16="http://schemas.microsoft.com/office/drawing/2014/main" id="{BD3B4B42-D7B4-3CFA-C4B9-F585933BF3B2}"/>
              </a:ext>
            </a:extLst>
          </p:cNvPr>
          <p:cNvSpPr>
            <a:spLocks noGrp="1"/>
          </p:cNvSpPr>
          <p:nvPr>
            <p:ph type="title"/>
          </p:nvPr>
        </p:nvSpPr>
        <p:spPr/>
        <p:txBody>
          <a:bodyPr/>
          <a:lstStyle/>
          <a:p>
            <a:r>
              <a:rPr lang="en-US" dirty="0"/>
              <a:t>Reasons for declining fertilizer prices</a:t>
            </a:r>
          </a:p>
        </p:txBody>
      </p:sp>
    </p:spTree>
    <p:extLst>
      <p:ext uri="{BB962C8B-B14F-4D97-AF65-F5344CB8AC3E}">
        <p14:creationId xmlns:p14="http://schemas.microsoft.com/office/powerpoint/2010/main" val="10675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EEC3D9C-4DBE-4230-B91A-2EB02E8558D0}"/>
              </a:ext>
            </a:extLst>
          </p:cNvPr>
          <p:cNvSpPr>
            <a:spLocks noGrp="1"/>
          </p:cNvSpPr>
          <p:nvPr>
            <p:ph type="title"/>
          </p:nvPr>
        </p:nvSpPr>
        <p:spPr>
          <a:xfrm>
            <a:off x="1296194" y="611973"/>
            <a:ext cx="20421600" cy="1024896"/>
          </a:xfrm>
        </p:spPr>
        <p:txBody>
          <a:bodyPr/>
          <a:lstStyle/>
          <a:p>
            <a:r>
              <a:rPr lang="en-US" dirty="0"/>
              <a:t>Fertilizer prices: uncertainty remains</a:t>
            </a:r>
          </a:p>
        </p:txBody>
      </p:sp>
      <p:graphicFrame>
        <p:nvGraphicFramePr>
          <p:cNvPr id="4" name="Chart 3">
            <a:extLst>
              <a:ext uri="{FF2B5EF4-FFF2-40B4-BE49-F238E27FC236}">
                <a16:creationId xmlns:a16="http://schemas.microsoft.com/office/drawing/2014/main" id="{1DA1B6D8-1D84-A980-4747-8636EB194624}"/>
              </a:ext>
            </a:extLst>
          </p:cNvPr>
          <p:cNvGraphicFramePr/>
          <p:nvPr/>
        </p:nvGraphicFramePr>
        <p:xfrm>
          <a:off x="1067594" y="1636869"/>
          <a:ext cx="21869400" cy="1146874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56FFB744-5BCC-1E2D-2FA2-8FFBBD7E6048}"/>
              </a:ext>
            </a:extLst>
          </p:cNvPr>
          <p:cNvGrpSpPr/>
          <p:nvPr/>
        </p:nvGrpSpPr>
        <p:grpSpPr>
          <a:xfrm>
            <a:off x="10059194" y="10135394"/>
            <a:ext cx="5295900" cy="1587987"/>
            <a:chOff x="8286750" y="7279325"/>
            <a:chExt cx="5295900" cy="1587987"/>
          </a:xfrm>
        </p:grpSpPr>
        <p:sp>
          <p:nvSpPr>
            <p:cNvPr id="3" name="TextBox 1">
              <a:extLst>
                <a:ext uri="{FF2B5EF4-FFF2-40B4-BE49-F238E27FC236}">
                  <a16:creationId xmlns:a16="http://schemas.microsoft.com/office/drawing/2014/main" id="{B1C3A3D7-27C4-AA39-7999-4D57F34B9B5B}"/>
                </a:ext>
              </a:extLst>
            </p:cNvPr>
            <p:cNvSpPr txBox="1"/>
            <p:nvPr/>
          </p:nvSpPr>
          <p:spPr>
            <a:xfrm>
              <a:off x="8286750" y="7279325"/>
              <a:ext cx="5295900" cy="1524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AFBFF">
                      <a:lumMod val="50000"/>
                    </a:srgbClr>
                  </a:solidFill>
                  <a:effectLst/>
                  <a:uLnTx/>
                  <a:uFillTx/>
                  <a:latin typeface="Calibri" panose="020F0502020204030204"/>
                  <a:ea typeface="+mn-ea"/>
                  <a:cs typeface="+mn-cs"/>
                </a:rPr>
                <a:t>PNW red potash (60% K)</a:t>
              </a:r>
            </a:p>
            <a:p>
              <a:pPr marL="0" marR="0" lvl="0" indent="0" algn="l" defTabSz="243809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AFBFF">
                    <a:lumMod val="50000"/>
                  </a:srgbClr>
                </a:solidFill>
                <a:effectLst/>
                <a:uLnTx/>
                <a:uFillTx/>
                <a:latin typeface="Calibri" panose="020F0502020204030204"/>
                <a:ea typeface="+mn-ea"/>
                <a:cs typeface="+mn-cs"/>
              </a:endParaRPr>
            </a:p>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1B30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FAFBFF">
                      <a:lumMod val="50000"/>
                    </a:srgbClr>
                  </a:solidFill>
                  <a:effectLst/>
                  <a:uLnTx/>
                  <a:uFillTx/>
                  <a:latin typeface="Calibri" panose="020F0502020204030204"/>
                  <a:ea typeface="+mn-ea"/>
                  <a:cs typeface="+mn-cs"/>
                </a:rPr>
                <a:t>38% last 12 months</a:t>
              </a:r>
            </a:p>
          </p:txBody>
        </p:sp>
        <p:sp>
          <p:nvSpPr>
            <p:cNvPr id="5" name="Arrow: Up 4">
              <a:extLst>
                <a:ext uri="{FF2B5EF4-FFF2-40B4-BE49-F238E27FC236}">
                  <a16:creationId xmlns:a16="http://schemas.microsoft.com/office/drawing/2014/main" id="{041E7E4C-3CB8-1C96-E348-12E4FA112DCE}"/>
                </a:ext>
              </a:extLst>
            </p:cNvPr>
            <p:cNvSpPr/>
            <p:nvPr/>
          </p:nvSpPr>
          <p:spPr>
            <a:xfrm rot="10800000">
              <a:off x="8458200" y="7888925"/>
              <a:ext cx="484641" cy="978387"/>
            </a:xfrm>
            <a:prstGeom prst="upArrow">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2DEF6BB0-8CA1-862C-AD87-5E30C72B6BAE}"/>
              </a:ext>
            </a:extLst>
          </p:cNvPr>
          <p:cNvGrpSpPr/>
          <p:nvPr/>
        </p:nvGrpSpPr>
        <p:grpSpPr>
          <a:xfrm>
            <a:off x="14631194" y="7208778"/>
            <a:ext cx="5295900" cy="1587987"/>
            <a:chOff x="8286750" y="7279325"/>
            <a:chExt cx="5295900" cy="1587987"/>
          </a:xfrm>
        </p:grpSpPr>
        <p:sp>
          <p:nvSpPr>
            <p:cNvPr id="7" name="TextBox 1">
              <a:extLst>
                <a:ext uri="{FF2B5EF4-FFF2-40B4-BE49-F238E27FC236}">
                  <a16:creationId xmlns:a16="http://schemas.microsoft.com/office/drawing/2014/main" id="{B62147E4-352F-D478-7450-68004DDB8E45}"/>
                </a:ext>
              </a:extLst>
            </p:cNvPr>
            <p:cNvSpPr txBox="1"/>
            <p:nvPr/>
          </p:nvSpPr>
          <p:spPr>
            <a:xfrm>
              <a:off x="8286750" y="7279325"/>
              <a:ext cx="5295900" cy="1524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AFBFF">
                      <a:lumMod val="50000"/>
                    </a:srgbClr>
                  </a:solidFill>
                  <a:effectLst/>
                  <a:uLnTx/>
                  <a:uFillTx/>
                  <a:latin typeface="Calibri" panose="020F0502020204030204"/>
                  <a:ea typeface="+mn-ea"/>
                  <a:cs typeface="+mn-cs"/>
                </a:rPr>
                <a:t>PNW white potash (62% K)</a:t>
              </a:r>
            </a:p>
            <a:p>
              <a:pPr marL="0" marR="0" lvl="0" indent="0" algn="l" defTabSz="243809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AFBFF">
                    <a:lumMod val="50000"/>
                  </a:srgbClr>
                </a:solidFill>
                <a:effectLst/>
                <a:uLnTx/>
                <a:uFillTx/>
                <a:latin typeface="Calibri" panose="020F0502020204030204"/>
                <a:ea typeface="+mn-ea"/>
                <a:cs typeface="+mn-cs"/>
              </a:endParaRPr>
            </a:p>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1B30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FAFBFF">
                      <a:lumMod val="50000"/>
                    </a:srgbClr>
                  </a:solidFill>
                  <a:effectLst/>
                  <a:uLnTx/>
                  <a:uFillTx/>
                  <a:latin typeface="Calibri" panose="020F0502020204030204"/>
                  <a:ea typeface="+mn-ea"/>
                  <a:cs typeface="+mn-cs"/>
                </a:rPr>
                <a:t>24% last 12 months</a:t>
              </a:r>
            </a:p>
          </p:txBody>
        </p:sp>
        <p:sp>
          <p:nvSpPr>
            <p:cNvPr id="8" name="Arrow: Up 7">
              <a:extLst>
                <a:ext uri="{FF2B5EF4-FFF2-40B4-BE49-F238E27FC236}">
                  <a16:creationId xmlns:a16="http://schemas.microsoft.com/office/drawing/2014/main" id="{1B9722C1-2330-6F1D-45AF-6743F6EC3F55}"/>
                </a:ext>
              </a:extLst>
            </p:cNvPr>
            <p:cNvSpPr/>
            <p:nvPr/>
          </p:nvSpPr>
          <p:spPr>
            <a:xfrm rot="10800000">
              <a:off x="8458200" y="7888925"/>
              <a:ext cx="484641" cy="978387"/>
            </a:xfrm>
            <a:prstGeom prst="upArrow">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8F71576C-46DF-6A03-BBC1-CA4578A698B7}"/>
              </a:ext>
            </a:extLst>
          </p:cNvPr>
          <p:cNvGrpSpPr/>
          <p:nvPr/>
        </p:nvGrpSpPr>
        <p:grpSpPr>
          <a:xfrm>
            <a:off x="16155194" y="2439194"/>
            <a:ext cx="5867400" cy="1587987"/>
            <a:chOff x="8286750" y="7279325"/>
            <a:chExt cx="5295900" cy="1587987"/>
          </a:xfrm>
        </p:grpSpPr>
        <p:sp>
          <p:nvSpPr>
            <p:cNvPr id="11" name="TextBox 1">
              <a:extLst>
                <a:ext uri="{FF2B5EF4-FFF2-40B4-BE49-F238E27FC236}">
                  <a16:creationId xmlns:a16="http://schemas.microsoft.com/office/drawing/2014/main" id="{5426251A-684D-88FD-2D25-87906F9A94DE}"/>
                </a:ext>
              </a:extLst>
            </p:cNvPr>
            <p:cNvSpPr txBox="1"/>
            <p:nvPr/>
          </p:nvSpPr>
          <p:spPr>
            <a:xfrm>
              <a:off x="8286750" y="7279325"/>
              <a:ext cx="5295900" cy="1524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BC71A"/>
                  </a:solidFill>
                  <a:effectLst/>
                  <a:uLnTx/>
                  <a:uFillTx/>
                  <a:latin typeface="Calibri" panose="020F0502020204030204"/>
                  <a:ea typeface="+mn-ea"/>
                  <a:cs typeface="+mn-cs"/>
                </a:rPr>
                <a:t>PNW MAP (11% N 52% Phosphate)</a:t>
              </a:r>
            </a:p>
            <a:p>
              <a:pPr marL="0" marR="0" lvl="0" indent="0" algn="l" defTabSz="243809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BC71A"/>
                </a:solidFill>
                <a:effectLst/>
                <a:uLnTx/>
                <a:uFillTx/>
                <a:latin typeface="Calibri" panose="020F0502020204030204"/>
                <a:ea typeface="+mn-ea"/>
                <a:cs typeface="+mn-cs"/>
              </a:endParaRPr>
            </a:p>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BC71A"/>
                  </a:solidFill>
                  <a:effectLst/>
                  <a:uLnTx/>
                  <a:uFillTx/>
                  <a:latin typeface="Calibri" panose="020F0502020204030204"/>
                  <a:ea typeface="+mn-ea"/>
                  <a:cs typeface="+mn-cs"/>
                </a:rPr>
                <a:t>        13% last 12 months</a:t>
              </a:r>
            </a:p>
          </p:txBody>
        </p:sp>
        <p:sp>
          <p:nvSpPr>
            <p:cNvPr id="12" name="Arrow: Up 11">
              <a:extLst>
                <a:ext uri="{FF2B5EF4-FFF2-40B4-BE49-F238E27FC236}">
                  <a16:creationId xmlns:a16="http://schemas.microsoft.com/office/drawing/2014/main" id="{D8519E29-7F33-4158-B3D4-2D0B9C32A8EF}"/>
                </a:ext>
              </a:extLst>
            </p:cNvPr>
            <p:cNvSpPr/>
            <p:nvPr/>
          </p:nvSpPr>
          <p:spPr>
            <a:xfrm rot="10800000">
              <a:off x="8458200" y="7888925"/>
              <a:ext cx="484641" cy="978387"/>
            </a:xfrm>
            <a:prstGeom prst="upArrow">
              <a:avLst/>
            </a:prstGeom>
            <a:solidFill>
              <a:srgbClr val="FBC71A"/>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7FC135DC-46DB-7ADD-BD1D-FB6B77693FA2}"/>
              </a:ext>
            </a:extLst>
          </p:cNvPr>
          <p:cNvGrpSpPr/>
          <p:nvPr/>
        </p:nvGrpSpPr>
        <p:grpSpPr>
          <a:xfrm>
            <a:off x="19420824" y="8732778"/>
            <a:ext cx="4080895" cy="1587987"/>
            <a:chOff x="8286750" y="7279325"/>
            <a:chExt cx="3683405" cy="1587987"/>
          </a:xfrm>
        </p:grpSpPr>
        <p:sp>
          <p:nvSpPr>
            <p:cNvPr id="14" name="TextBox 1">
              <a:extLst>
                <a:ext uri="{FF2B5EF4-FFF2-40B4-BE49-F238E27FC236}">
                  <a16:creationId xmlns:a16="http://schemas.microsoft.com/office/drawing/2014/main" id="{7C2107F0-5D83-3634-18AD-AD18CB702942}"/>
                </a:ext>
              </a:extLst>
            </p:cNvPr>
            <p:cNvSpPr txBox="1"/>
            <p:nvPr/>
          </p:nvSpPr>
          <p:spPr>
            <a:xfrm>
              <a:off x="8286750" y="7279325"/>
              <a:ext cx="3683405" cy="1524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PNW Urea </a:t>
              </a:r>
            </a:p>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        30% last 12 months</a:t>
              </a:r>
            </a:p>
          </p:txBody>
        </p:sp>
        <p:sp>
          <p:nvSpPr>
            <p:cNvPr id="15" name="Arrow: Up 14">
              <a:extLst>
                <a:ext uri="{FF2B5EF4-FFF2-40B4-BE49-F238E27FC236}">
                  <a16:creationId xmlns:a16="http://schemas.microsoft.com/office/drawing/2014/main" id="{787B6DC9-860F-F75D-850E-FAFFC0A6122F}"/>
                </a:ext>
              </a:extLst>
            </p:cNvPr>
            <p:cNvSpPr/>
            <p:nvPr/>
          </p:nvSpPr>
          <p:spPr>
            <a:xfrm rot="10800000">
              <a:off x="8458200" y="7888925"/>
              <a:ext cx="484641" cy="978387"/>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B1F66943-1083-4099-450F-B26FC812FA3C}"/>
              </a:ext>
            </a:extLst>
          </p:cNvPr>
          <p:cNvGrpSpPr/>
          <p:nvPr/>
        </p:nvGrpSpPr>
        <p:grpSpPr>
          <a:xfrm>
            <a:off x="11506994" y="4983220"/>
            <a:ext cx="5181600" cy="1524000"/>
            <a:chOff x="8286750" y="7279325"/>
            <a:chExt cx="3683405" cy="1524000"/>
          </a:xfrm>
        </p:grpSpPr>
        <p:sp>
          <p:nvSpPr>
            <p:cNvPr id="18" name="TextBox 1">
              <a:extLst>
                <a:ext uri="{FF2B5EF4-FFF2-40B4-BE49-F238E27FC236}">
                  <a16:creationId xmlns:a16="http://schemas.microsoft.com/office/drawing/2014/main" id="{7F7E6ACD-EA80-54F6-31C5-669FBBD82528}"/>
                </a:ext>
              </a:extLst>
            </p:cNvPr>
            <p:cNvSpPr txBox="1"/>
            <p:nvPr/>
          </p:nvSpPr>
          <p:spPr>
            <a:xfrm>
              <a:off x="8286750" y="7279325"/>
              <a:ext cx="3683405" cy="1524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PNW liquified nitrogen (32% N)</a:t>
              </a:r>
            </a:p>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a:t>
              </a:r>
            </a:p>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16% last 12 months</a:t>
              </a:r>
            </a:p>
          </p:txBody>
        </p:sp>
        <p:sp>
          <p:nvSpPr>
            <p:cNvPr id="19" name="Arrow: Up 18">
              <a:extLst>
                <a:ext uri="{FF2B5EF4-FFF2-40B4-BE49-F238E27FC236}">
                  <a16:creationId xmlns:a16="http://schemas.microsoft.com/office/drawing/2014/main" id="{CD57BB92-8AE8-9B64-AAE6-47206AC3AD5D}"/>
                </a:ext>
              </a:extLst>
            </p:cNvPr>
            <p:cNvSpPr/>
            <p:nvPr/>
          </p:nvSpPr>
          <p:spPr>
            <a:xfrm rot="10800000">
              <a:off x="8458199" y="7888923"/>
              <a:ext cx="316059" cy="808775"/>
            </a:xfrm>
            <a:prstGeom prst="up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CC9A3C1F-3898-94DC-55FD-FD86583DC95D}"/>
              </a:ext>
            </a:extLst>
          </p:cNvPr>
          <p:cNvSpPr txBox="1"/>
          <p:nvPr/>
        </p:nvSpPr>
        <p:spPr>
          <a:xfrm>
            <a:off x="19355594" y="13194368"/>
            <a:ext cx="3733800" cy="523220"/>
          </a:xfrm>
          <a:prstGeom prst="rect">
            <a:avLst/>
          </a:prstGeom>
          <a:noFill/>
        </p:spPr>
        <p:txBody>
          <a:bodyPr wrap="square" rtlCol="0">
            <a:spAutoFit/>
          </a:body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Source: USDA AMS</a:t>
            </a:r>
          </a:p>
        </p:txBody>
      </p:sp>
    </p:spTree>
    <p:extLst>
      <p:ext uri="{BB962C8B-B14F-4D97-AF65-F5344CB8AC3E}">
        <p14:creationId xmlns:p14="http://schemas.microsoft.com/office/powerpoint/2010/main" val="4438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0D2191D-2F10-4C92-81A9-A2009BEA4F93}"/>
              </a:ext>
            </a:extLst>
          </p:cNvPr>
          <p:cNvSpPr txBox="1">
            <a:spLocks/>
          </p:cNvSpPr>
          <p:nvPr/>
        </p:nvSpPr>
        <p:spPr>
          <a:xfrm>
            <a:off x="2210594" y="2286794"/>
            <a:ext cx="21488400" cy="1231106"/>
          </a:xfrm>
          <a:prstGeom prst="rect">
            <a:avLst/>
          </a:prstGeom>
        </p:spPr>
        <p:txBody>
          <a:bodyPr vert="horz" wrap="square" lIns="0" tIns="0" rIns="0" bIns="0" rtlCol="0">
            <a:spAutoFit/>
          </a:bodyPr>
          <a:lstStyle>
            <a:lvl1pPr marL="0" indent="0" algn="l" defTabSz="2438462" rtl="0" eaLnBrk="1" latinLnBrk="0" hangingPunct="1">
              <a:lnSpc>
                <a:spcPct val="100000"/>
              </a:lnSpc>
              <a:spcBef>
                <a:spcPts val="0"/>
              </a:spcBef>
              <a:spcAft>
                <a:spcPts val="2500"/>
              </a:spcAft>
              <a:buClr>
                <a:schemeClr val="accent3"/>
              </a:buClr>
              <a:buSzPct val="120000"/>
              <a:buFont typeface="Wingdings" charset="2"/>
              <a:buNone/>
              <a:defRPr sz="54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marR="0" lvl="0" indent="0" algn="l" defTabSz="2438462" rtl="0" eaLnBrk="1" fontAlgn="auto" latinLnBrk="0" hangingPunct="1">
              <a:lnSpc>
                <a:spcPct val="100000"/>
              </a:lnSpc>
              <a:spcBef>
                <a:spcPts val="0"/>
              </a:spcBef>
              <a:spcAft>
                <a:spcPts val="2500"/>
              </a:spcAft>
              <a:buClr>
                <a:srgbClr val="F1B300"/>
              </a:buClr>
              <a:buSzPct val="120000"/>
              <a:buFont typeface="Wingdings" charset="2"/>
              <a:buNone/>
              <a:tabLst/>
              <a:defRPr/>
            </a:pPr>
            <a:r>
              <a:rPr kumimoji="0" lang="en-US" sz="8000" b="1" i="0" u="none" strike="noStrike" kern="1200" cap="all" spc="0" normalizeH="0" baseline="0" noProof="0" dirty="0">
                <a:ln>
                  <a:noFill/>
                </a:ln>
                <a:solidFill>
                  <a:srgbClr val="000000"/>
                </a:solidFill>
                <a:effectLst/>
                <a:uLnTx/>
                <a:uFillTx/>
                <a:latin typeface="Franklin Gothic Book" panose="020B0503020102020204" pitchFamily="34" charset="0"/>
              </a:rPr>
              <a:t>Factors affecting fertilizer prices in 2024</a:t>
            </a:r>
          </a:p>
        </p:txBody>
      </p:sp>
      <p:sp>
        <p:nvSpPr>
          <p:cNvPr id="9" name="Text Placeholder 3">
            <a:extLst>
              <a:ext uri="{FF2B5EF4-FFF2-40B4-BE49-F238E27FC236}">
                <a16:creationId xmlns:a16="http://schemas.microsoft.com/office/drawing/2014/main" id="{9494DB7E-4C62-4784-98DB-8669FDA5CA3F}"/>
              </a:ext>
            </a:extLst>
          </p:cNvPr>
          <p:cNvSpPr txBox="1">
            <a:spLocks/>
          </p:cNvSpPr>
          <p:nvPr/>
        </p:nvSpPr>
        <p:spPr>
          <a:xfrm>
            <a:off x="4801394" y="3810794"/>
            <a:ext cx="17068800" cy="9889887"/>
          </a:xfrm>
          <a:prstGeom prst="rect">
            <a:avLst/>
          </a:prstGeom>
        </p:spPr>
        <p:txBody>
          <a:bodyPr vert="horz" lIns="0" tIns="0" rIns="0" bIns="0" rtlCol="0">
            <a:spAutoFit/>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kern="1200" baseline="0" smtClean="0">
                <a:solidFill>
                  <a:schemeClr val="tx1"/>
                </a:solidFill>
                <a:effectLst/>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457200" marR="0" lvl="0" indent="-457200" algn="l" defTabSz="2438462"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000000"/>
                </a:solidFill>
                <a:effectLst/>
                <a:uLnTx/>
                <a:uFillTx/>
                <a:latin typeface="Franklin Gothic Book" panose="020B0503020102020204" pitchFamily="34" charset="0"/>
              </a:rPr>
              <a:t>Demand factors</a:t>
            </a:r>
          </a:p>
          <a:p>
            <a:pPr marL="1371600" marR="0" lvl="1" indent="-457200" algn="l" defTabSz="2438462" rtl="0" eaLnBrk="1" fontAlgn="auto" latinLnBrk="0" hangingPunct="1">
              <a:lnSpc>
                <a:spcPct val="150000"/>
              </a:lnSpc>
              <a:spcBef>
                <a:spcPts val="0"/>
              </a:spcBef>
              <a:spcAft>
                <a:spcPts val="1200"/>
              </a:spcAft>
              <a:buClr>
                <a:srgbClr val="F1B300"/>
              </a:buClr>
              <a:buSzPct val="120000"/>
              <a:buFont typeface="Arial" panose="020B0604020202020204" pitchFamily="34" charset="0"/>
              <a:buChar char="•"/>
              <a:tabLst/>
              <a:defRPr/>
            </a:pPr>
            <a:r>
              <a:rPr kumimoji="0" lang="en-US" sz="4400" b="1" i="0" u="none" strike="noStrike" kern="1200" cap="none" spc="0" normalizeH="0" baseline="0" noProof="0" dirty="0">
                <a:ln>
                  <a:noFill/>
                </a:ln>
                <a:solidFill>
                  <a:srgbClr val="000000"/>
                </a:solidFill>
                <a:effectLst/>
                <a:uLnTx/>
                <a:uFillTx/>
                <a:latin typeface="Franklin Gothic Book" panose="020B0503020102020204" pitchFamily="34" charset="0"/>
              </a:rPr>
              <a:t>Corn vs. Soybean acreage in the US</a:t>
            </a:r>
          </a:p>
          <a:p>
            <a:pPr marL="1371600" marR="0" lvl="1" indent="-457200" algn="l" defTabSz="2438462" rtl="0" eaLnBrk="1" fontAlgn="auto" latinLnBrk="0" hangingPunct="1">
              <a:lnSpc>
                <a:spcPct val="150000"/>
              </a:lnSpc>
              <a:spcBef>
                <a:spcPts val="0"/>
              </a:spcBef>
              <a:spcAft>
                <a:spcPts val="1200"/>
              </a:spcAft>
              <a:buClr>
                <a:srgbClr val="F1B300"/>
              </a:buClr>
              <a:buSzPct val="120000"/>
              <a:buFont typeface="Arial" panose="020B0604020202020204" pitchFamily="34" charset="0"/>
              <a:buChar char="•"/>
              <a:tabLst/>
              <a:defRPr/>
            </a:pPr>
            <a:r>
              <a:rPr lang="en-US" sz="4400" b="1" dirty="0">
                <a:solidFill>
                  <a:srgbClr val="000000"/>
                </a:solidFill>
              </a:rPr>
              <a:t>Weak grain prices expected in 2024</a:t>
            </a:r>
            <a:endParaRPr kumimoji="0" lang="en-US" sz="4400" b="1" i="0" u="none" strike="noStrike" kern="1200" cap="none" spc="0" normalizeH="0" baseline="0" noProof="0" dirty="0">
              <a:ln>
                <a:noFill/>
              </a:ln>
              <a:solidFill>
                <a:srgbClr val="000000"/>
              </a:solidFill>
              <a:effectLst/>
              <a:uLnTx/>
              <a:uFillTx/>
              <a:latin typeface="Franklin Gothic Book" panose="020B0503020102020204" pitchFamily="34" charset="0"/>
            </a:endParaRPr>
          </a:p>
          <a:p>
            <a:pPr marL="457200" marR="0" lvl="0" indent="-457200" algn="l" defTabSz="2438462"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000000"/>
                </a:solidFill>
                <a:effectLst/>
                <a:uLnTx/>
                <a:uFillTx/>
                <a:latin typeface="Franklin Gothic Book" panose="020B0503020102020204" pitchFamily="34" charset="0"/>
              </a:rPr>
              <a:t>Supply factors</a:t>
            </a:r>
          </a:p>
          <a:p>
            <a:pPr marL="1371600" marR="0" lvl="1" indent="-457200" algn="l" defTabSz="2438462" rtl="0" eaLnBrk="1" fontAlgn="auto" latinLnBrk="0" hangingPunct="1">
              <a:lnSpc>
                <a:spcPct val="150000"/>
              </a:lnSpc>
              <a:spcBef>
                <a:spcPts val="0"/>
              </a:spcBef>
              <a:spcAft>
                <a:spcPts val="1200"/>
              </a:spcAft>
              <a:buClr>
                <a:srgbClr val="F1B300"/>
              </a:buClr>
              <a:buSzPct val="120000"/>
              <a:buFont typeface="Arial" panose="020B0604020202020204" pitchFamily="34" charset="0"/>
              <a:buChar char="•"/>
              <a:tabLst/>
              <a:defRPr/>
            </a:pPr>
            <a:r>
              <a:rPr kumimoji="0" lang="en-US" sz="4400" b="1" i="0" u="none" strike="noStrike" kern="1200" cap="none" spc="0" normalizeH="0" baseline="0" noProof="0" dirty="0">
                <a:ln>
                  <a:noFill/>
                </a:ln>
                <a:solidFill>
                  <a:srgbClr val="000000"/>
                </a:solidFill>
                <a:effectLst/>
                <a:uLnTx/>
                <a:uFillTx/>
                <a:latin typeface="Franklin Gothic Book" panose="020B0503020102020204" pitchFamily="34" charset="0"/>
              </a:rPr>
              <a:t>Natural gas prices</a:t>
            </a:r>
          </a:p>
          <a:p>
            <a:pPr marL="1371600" marR="0" lvl="1" indent="-457200" algn="l" defTabSz="2438462" rtl="0" eaLnBrk="1" fontAlgn="auto" latinLnBrk="0" hangingPunct="1">
              <a:lnSpc>
                <a:spcPct val="150000"/>
              </a:lnSpc>
              <a:spcBef>
                <a:spcPts val="0"/>
              </a:spcBef>
              <a:spcAft>
                <a:spcPts val="1200"/>
              </a:spcAft>
              <a:buClr>
                <a:srgbClr val="F1B300"/>
              </a:buClr>
              <a:buSzPct val="120000"/>
              <a:buFont typeface="Arial" panose="020B0604020202020204" pitchFamily="34" charset="0"/>
              <a:buChar char="•"/>
              <a:tabLst/>
              <a:defRPr/>
            </a:pPr>
            <a:r>
              <a:rPr kumimoji="0" lang="en-US" sz="4400" b="1" i="0" u="none" strike="noStrike" kern="1200" cap="none" spc="0" normalizeH="0" baseline="0" noProof="0" dirty="0">
                <a:ln>
                  <a:noFill/>
                </a:ln>
                <a:solidFill>
                  <a:srgbClr val="000000"/>
                </a:solidFill>
                <a:effectLst/>
                <a:uLnTx/>
                <a:uFillTx/>
                <a:latin typeface="Franklin Gothic Book" panose="020B0503020102020204" pitchFamily="34" charset="0"/>
              </a:rPr>
              <a:t>Production and transportation issues in the US</a:t>
            </a:r>
          </a:p>
          <a:p>
            <a:pPr marL="1371600" marR="0" lvl="1" indent="-457200" algn="l" defTabSz="2438462" rtl="0" eaLnBrk="1" fontAlgn="auto" latinLnBrk="0" hangingPunct="1">
              <a:lnSpc>
                <a:spcPct val="150000"/>
              </a:lnSpc>
              <a:spcBef>
                <a:spcPts val="0"/>
              </a:spcBef>
              <a:spcAft>
                <a:spcPts val="1200"/>
              </a:spcAft>
              <a:buClr>
                <a:srgbClr val="F1B300"/>
              </a:buClr>
              <a:buSzPct val="120000"/>
              <a:buFont typeface="Arial" panose="020B0604020202020204" pitchFamily="34" charset="0"/>
              <a:buChar char="•"/>
              <a:tabLst/>
              <a:defRPr/>
            </a:pPr>
            <a:r>
              <a:rPr kumimoji="0" lang="en-US" sz="4000" b="1" i="0" u="none" strike="noStrike" kern="1200" cap="none" spc="0" normalizeH="0" baseline="0" noProof="0" dirty="0">
                <a:ln>
                  <a:noFill/>
                </a:ln>
                <a:solidFill>
                  <a:srgbClr val="000000"/>
                </a:solidFill>
                <a:effectLst/>
                <a:uLnTx/>
                <a:uFillTx/>
                <a:latin typeface="Franklin Gothic Book" panose="020B0503020102020204" pitchFamily="34" charset="0"/>
              </a:rPr>
              <a:t>World events </a:t>
            </a:r>
            <a:r>
              <a:rPr kumimoji="0" lang="en-US" sz="4000" b="1" i="0" u="none" strike="noStrike" kern="1200" cap="none" spc="0" normalizeH="0" baseline="0" noProof="0" dirty="0">
                <a:ln>
                  <a:noFill/>
                </a:ln>
                <a:solidFill>
                  <a:srgbClr val="000000"/>
                </a:solidFill>
                <a:effectLst/>
                <a:uLnTx/>
                <a:uFillTx/>
                <a:latin typeface="Franklin Gothic Book" panose="020B0503020102020204" pitchFamily="34" charset="0"/>
                <a:sym typeface="Wingdings" panose="05000000000000000000" pitchFamily="2" charset="2"/>
              </a:rPr>
              <a:t> Middle East conflict?</a:t>
            </a:r>
          </a:p>
          <a:p>
            <a:pPr marL="1920240" lvl="2" indent="-457200">
              <a:lnSpc>
                <a:spcPct val="150000"/>
              </a:lnSpc>
              <a:spcAft>
                <a:spcPts val="1200"/>
              </a:spcAft>
              <a:buClr>
                <a:srgbClr val="F1B300"/>
              </a:buClr>
              <a:buFont typeface="Arial" panose="020B0604020202020204" pitchFamily="34" charset="0"/>
              <a:buChar char="•"/>
            </a:pPr>
            <a:r>
              <a:rPr lang="en-US" sz="3600" b="1" i="0" dirty="0">
                <a:solidFill>
                  <a:srgbClr val="FF0000"/>
                </a:solidFill>
                <a:effectLst/>
                <a:latin typeface="LatoRegular"/>
              </a:rPr>
              <a:t>About 51% of global urea exports come from the Middle East region</a:t>
            </a:r>
          </a:p>
          <a:p>
            <a:pPr marL="1920240" lvl="2" indent="-457200">
              <a:lnSpc>
                <a:spcPct val="150000"/>
              </a:lnSpc>
              <a:spcAft>
                <a:spcPts val="1200"/>
              </a:spcAft>
              <a:buClr>
                <a:srgbClr val="F1B300"/>
              </a:buClr>
              <a:buFont typeface="Arial" panose="020B0604020202020204" pitchFamily="34" charset="0"/>
              <a:buChar char="•"/>
            </a:pPr>
            <a:r>
              <a:rPr lang="en-US" sz="3600" b="1" i="0" dirty="0">
                <a:solidFill>
                  <a:srgbClr val="FF0000"/>
                </a:solidFill>
                <a:effectLst/>
                <a:latin typeface="LatoRegular"/>
              </a:rPr>
              <a:t>Israel is the world’s </a:t>
            </a:r>
            <a:r>
              <a:rPr lang="en-US" sz="3600" b="1" dirty="0">
                <a:solidFill>
                  <a:srgbClr val="FF0000"/>
                </a:solidFill>
                <a:latin typeface="LatoRegular"/>
              </a:rPr>
              <a:t>4</a:t>
            </a:r>
            <a:r>
              <a:rPr lang="en-US" sz="3600" b="1" baseline="30000" dirty="0">
                <a:solidFill>
                  <a:srgbClr val="FF0000"/>
                </a:solidFill>
                <a:latin typeface="LatoRegular"/>
              </a:rPr>
              <a:t>TH</a:t>
            </a:r>
            <a:r>
              <a:rPr lang="en-US" sz="3600" b="1" dirty="0">
                <a:solidFill>
                  <a:srgbClr val="FF0000"/>
                </a:solidFill>
                <a:latin typeface="LatoRegular"/>
              </a:rPr>
              <a:t> </a:t>
            </a:r>
            <a:r>
              <a:rPr lang="en-US" sz="3600" b="1" i="0" dirty="0">
                <a:solidFill>
                  <a:srgbClr val="FF0000"/>
                </a:solidFill>
                <a:effectLst/>
                <a:latin typeface="LatoRegular"/>
              </a:rPr>
              <a:t>largest producer of potash</a:t>
            </a:r>
            <a:endParaRPr kumimoji="0" lang="en-US" sz="4000" b="1" i="0" u="none" strike="noStrike" kern="1200" cap="none" spc="0" normalizeH="0" baseline="0" noProof="0" dirty="0">
              <a:ln>
                <a:noFill/>
              </a:ln>
              <a:solidFill>
                <a:srgbClr val="FF0000"/>
              </a:solidFill>
              <a:effectLst/>
              <a:uLnTx/>
              <a:uFillTx/>
              <a:latin typeface="Franklin Gothic Book" panose="020B0503020102020204" pitchFamily="34" charset="0"/>
            </a:endParaRPr>
          </a:p>
        </p:txBody>
      </p:sp>
    </p:spTree>
    <p:extLst>
      <p:ext uri="{BB962C8B-B14F-4D97-AF65-F5344CB8AC3E}">
        <p14:creationId xmlns:p14="http://schemas.microsoft.com/office/powerpoint/2010/main" val="22562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animEffect transition="in" filter="fade">
                                      <p:cBhvr>
                                        <p:cTn id="7" dur="500"/>
                                        <p:tgtEl>
                                          <p:spTgt spid="9">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8" end="8"/>
                                            </p:txEl>
                                          </p:spTgt>
                                        </p:tgtEl>
                                        <p:attrNameLst>
                                          <p:attrName>style.visibility</p:attrName>
                                        </p:attrNameLst>
                                      </p:cBhvr>
                                      <p:to>
                                        <p:strVal val="visible"/>
                                      </p:to>
                                    </p:set>
                                    <p:animEffect transition="in" filter="fade">
                                      <p:cBhvr>
                                        <p:cTn id="1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ABA9B-9C6F-4FA2-A617-C09BF7F26171}"/>
              </a:ext>
            </a:extLst>
          </p:cNvPr>
          <p:cNvSpPr>
            <a:spLocks noGrp="1"/>
          </p:cNvSpPr>
          <p:nvPr>
            <p:ph type="title"/>
          </p:nvPr>
        </p:nvSpPr>
        <p:spPr>
          <a:xfrm>
            <a:off x="1219994" y="915194"/>
            <a:ext cx="22326600" cy="1108317"/>
          </a:xfrm>
        </p:spPr>
        <p:txBody>
          <a:bodyPr/>
          <a:lstStyle/>
          <a:p>
            <a:r>
              <a:rPr lang="en-US" sz="6600" dirty="0"/>
              <a:t>Chemical prices May CONTUINE TO decline in 2024 </a:t>
            </a:r>
          </a:p>
        </p:txBody>
      </p:sp>
      <p:sp>
        <p:nvSpPr>
          <p:cNvPr id="12" name="TextBox 11">
            <a:extLst>
              <a:ext uri="{FF2B5EF4-FFF2-40B4-BE49-F238E27FC236}">
                <a16:creationId xmlns:a16="http://schemas.microsoft.com/office/drawing/2014/main" id="{8372B8C4-252C-4070-AE44-A1969F610247}"/>
              </a:ext>
            </a:extLst>
          </p:cNvPr>
          <p:cNvSpPr txBox="1"/>
          <p:nvPr/>
        </p:nvSpPr>
        <p:spPr>
          <a:xfrm>
            <a:off x="8763794" y="12802394"/>
            <a:ext cx="14325600" cy="461665"/>
          </a:xfrm>
          <a:prstGeom prst="rect">
            <a:avLst/>
          </a:prstGeom>
          <a:noFill/>
        </p:spPr>
        <p:txBody>
          <a:bodyPr wrap="square">
            <a:spAutoFit/>
          </a:body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444"/>
                </a:solidFill>
                <a:effectLst/>
                <a:uLnTx/>
                <a:uFillTx/>
                <a:latin typeface="Calibri" panose="020F0502020204030204"/>
                <a:ea typeface="+mn-ea"/>
                <a:cs typeface="+mn-cs"/>
              </a:rPr>
              <a:t>Source: USDA NASS, </a:t>
            </a:r>
            <a:r>
              <a:rPr kumimoji="0" lang="en-US" sz="2400" b="0" i="0" u="none" strike="noStrike" kern="1200" cap="none" spc="0" normalizeH="0" baseline="0" noProof="0" dirty="0">
                <a:ln>
                  <a:noFill/>
                </a:ln>
                <a:solidFill>
                  <a:srgbClr val="444444"/>
                </a:solidFill>
                <a:effectLst/>
                <a:uLnTx/>
                <a:uFillTx/>
                <a:latin typeface="Calibri" panose="020F0502020204030204"/>
                <a:ea typeface="+mn-ea"/>
                <a:cs typeface="+mn-cs"/>
                <a:hlinkClick r:id="rId3"/>
              </a:rPr>
              <a:t>https://www.nass.usda.gov/Charts_and_Maps/Agricultural_Prices/prod1.php</a:t>
            </a:r>
            <a:r>
              <a:rPr kumimoji="0" lang="en-US" sz="2400" b="0" i="0" u="none" strike="noStrike" kern="1200" cap="none" spc="0" normalizeH="0" baseline="0" noProof="0" dirty="0">
                <a:ln>
                  <a:noFill/>
                </a:ln>
                <a:solidFill>
                  <a:srgbClr val="444444"/>
                </a:solidFill>
                <a:effectLst/>
                <a:uLnTx/>
                <a:uFillTx/>
                <a:latin typeface="Calibri" panose="020F0502020204030204"/>
                <a:ea typeface="+mn-ea"/>
                <a:cs typeface="+mn-cs"/>
              </a:rPr>
              <a:t>, Nov 2023</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11" name="Chart 10">
            <a:extLst>
              <a:ext uri="{FF2B5EF4-FFF2-40B4-BE49-F238E27FC236}">
                <a16:creationId xmlns:a16="http://schemas.microsoft.com/office/drawing/2014/main" id="{49BF6811-274A-B6DF-7EF1-A7270FD244F7}"/>
              </a:ext>
            </a:extLst>
          </p:cNvPr>
          <p:cNvGraphicFramePr/>
          <p:nvPr/>
        </p:nvGraphicFramePr>
        <p:xfrm>
          <a:off x="1225337" y="2591135"/>
          <a:ext cx="22098000" cy="97536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2F98C7D0-62FE-D693-C3D4-F5B17D1F24D5}"/>
              </a:ext>
            </a:extLst>
          </p:cNvPr>
          <p:cNvSpPr txBox="1"/>
          <p:nvPr/>
        </p:nvSpPr>
        <p:spPr>
          <a:xfrm>
            <a:off x="16612394" y="6210405"/>
            <a:ext cx="4114800" cy="25150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2438092" rtl="0" eaLnBrk="1" fontAlgn="auto" latinLnBrk="0" hangingPunct="1">
              <a:lnSpc>
                <a:spcPct val="2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Chemical price     by 20% in last 12 months</a:t>
            </a:r>
          </a:p>
        </p:txBody>
      </p:sp>
      <p:sp>
        <p:nvSpPr>
          <p:cNvPr id="4" name="Arrow: Up 3">
            <a:extLst>
              <a:ext uri="{FF2B5EF4-FFF2-40B4-BE49-F238E27FC236}">
                <a16:creationId xmlns:a16="http://schemas.microsoft.com/office/drawing/2014/main" id="{E82D177B-4B1F-B4C2-EDBF-23937A30EFD3}"/>
              </a:ext>
            </a:extLst>
          </p:cNvPr>
          <p:cNvSpPr/>
          <p:nvPr/>
        </p:nvSpPr>
        <p:spPr>
          <a:xfrm rot="10800000">
            <a:off x="19126994" y="6489526"/>
            <a:ext cx="484632" cy="978408"/>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73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ABA9B-9C6F-4FA2-A617-C09BF7F26171}"/>
              </a:ext>
            </a:extLst>
          </p:cNvPr>
          <p:cNvSpPr>
            <a:spLocks noGrp="1"/>
          </p:cNvSpPr>
          <p:nvPr>
            <p:ph type="title"/>
          </p:nvPr>
        </p:nvSpPr>
        <p:spPr>
          <a:xfrm>
            <a:off x="1068388" y="991394"/>
            <a:ext cx="6095206" cy="4419600"/>
          </a:xfrm>
        </p:spPr>
        <p:txBody>
          <a:bodyPr/>
          <a:lstStyle/>
          <a:p>
            <a:r>
              <a:rPr lang="en-US" dirty="0"/>
              <a:t>Big picture: inflation</a:t>
            </a:r>
          </a:p>
        </p:txBody>
      </p:sp>
      <p:pic>
        <p:nvPicPr>
          <p:cNvPr id="4" name="Picture 3" descr="A graph of a graph showing the rate of inflation&#10;&#10;Description automatically generated with medium confidence">
            <a:extLst>
              <a:ext uri="{FF2B5EF4-FFF2-40B4-BE49-F238E27FC236}">
                <a16:creationId xmlns:a16="http://schemas.microsoft.com/office/drawing/2014/main" id="{16559755-19A2-EF87-08E6-B9C2077BD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194" y="0"/>
            <a:ext cx="17569152" cy="13446779"/>
          </a:xfrm>
          <a:prstGeom prst="rect">
            <a:avLst/>
          </a:prstGeom>
        </p:spPr>
      </p:pic>
      <p:sp>
        <p:nvSpPr>
          <p:cNvPr id="12" name="TextBox 11">
            <a:extLst>
              <a:ext uri="{FF2B5EF4-FFF2-40B4-BE49-F238E27FC236}">
                <a16:creationId xmlns:a16="http://schemas.microsoft.com/office/drawing/2014/main" id="{8372B8C4-252C-4070-AE44-A1969F610247}"/>
              </a:ext>
            </a:extLst>
          </p:cNvPr>
          <p:cNvSpPr txBox="1"/>
          <p:nvPr/>
        </p:nvSpPr>
        <p:spPr>
          <a:xfrm>
            <a:off x="838994" y="12985908"/>
            <a:ext cx="5257006" cy="461665"/>
          </a:xfrm>
          <a:prstGeom prst="rect">
            <a:avLst/>
          </a:prstGeom>
          <a:noFill/>
        </p:spPr>
        <p:txBody>
          <a:bodyPr wrap="square">
            <a:spAutoFit/>
          </a:body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444"/>
                </a:solidFill>
                <a:effectLst/>
                <a:uLnTx/>
                <a:uFillTx/>
                <a:latin typeface="Calibri" panose="020F0502020204030204"/>
                <a:ea typeface="+mn-ea"/>
                <a:cs typeface="+mn-cs"/>
              </a:rPr>
              <a:t>Source: U.S. Bureau of Labor Statistics</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05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verage Tenth District Interest Rates– includes three individual charts. Left, Operating Loans- is a line graph showing the average variable and fixed rates charged on operating loans in the Tenth District in each quarter from 2005 to 2023. Middle, Intermediate Loans- is a line graph showing the average variable and fixed rates charged on intermediate loans in the Tenth District in each quarter from 2005 to 2023. Right, Real Estate Loans- is a line graph showing the average variable and fixed rates charged on real estate loans in the Tenth District in each quarter from 2005 to 2023.">
            <a:extLst>
              <a:ext uri="{FF2B5EF4-FFF2-40B4-BE49-F238E27FC236}">
                <a16:creationId xmlns:a16="http://schemas.microsoft.com/office/drawing/2014/main" id="{37C859FE-3CC8-D13D-E1E4-741A2C1F5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194" y="407825"/>
            <a:ext cx="17221200" cy="1290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02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FE6B1-62C8-5AF2-DF7B-4ADC36CB441F}"/>
              </a:ext>
            </a:extLst>
          </p:cNvPr>
          <p:cNvPicPr>
            <a:picLocks noChangeAspect="1"/>
          </p:cNvPicPr>
          <p:nvPr/>
        </p:nvPicPr>
        <p:blipFill>
          <a:blip r:embed="rId3"/>
          <a:stretch>
            <a:fillRect/>
          </a:stretch>
        </p:blipFill>
        <p:spPr>
          <a:xfrm>
            <a:off x="3086894" y="261105"/>
            <a:ext cx="18211800" cy="13195378"/>
          </a:xfrm>
          <a:prstGeom prst="rect">
            <a:avLst/>
          </a:prstGeom>
        </p:spPr>
      </p:pic>
    </p:spTree>
    <p:extLst>
      <p:ext uri="{BB962C8B-B14F-4D97-AF65-F5344CB8AC3E}">
        <p14:creationId xmlns:p14="http://schemas.microsoft.com/office/powerpoint/2010/main" val="209508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1C41A-C168-4953-8ECB-092F3EB1DDA7}"/>
              </a:ext>
            </a:extLst>
          </p:cNvPr>
          <p:cNvSpPr>
            <a:spLocks noGrp="1"/>
          </p:cNvSpPr>
          <p:nvPr>
            <p:ph type="sldNum" sz="quarter" idx="21"/>
          </p:nvPr>
        </p:nvSpPr>
        <p:spPr/>
        <p:txBody>
          <a:bodyPr/>
          <a:lstStyle/>
          <a:p>
            <a:fld id="{195633A1-9FC7-9A46-B1F8-AD562939C1B8}" type="slidenum">
              <a:rPr lang="en-US" altLang="en-US" smtClean="0"/>
              <a:pPr/>
              <a:t>17</a:t>
            </a:fld>
            <a:endParaRPr lang="en-US" altLang="en-US" dirty="0"/>
          </a:p>
        </p:txBody>
      </p:sp>
      <p:sp>
        <p:nvSpPr>
          <p:cNvPr id="3" name="Text Placeholder 2">
            <a:extLst>
              <a:ext uri="{FF2B5EF4-FFF2-40B4-BE49-F238E27FC236}">
                <a16:creationId xmlns:a16="http://schemas.microsoft.com/office/drawing/2014/main" id="{ADE765AE-E41A-4843-9FE0-0257003822D3}"/>
              </a:ext>
            </a:extLst>
          </p:cNvPr>
          <p:cNvSpPr>
            <a:spLocks noGrp="1"/>
          </p:cNvSpPr>
          <p:nvPr>
            <p:ph type="body" sz="quarter" idx="16"/>
          </p:nvPr>
        </p:nvSpPr>
        <p:spPr>
          <a:xfrm>
            <a:off x="1341208" y="351"/>
            <a:ext cx="23044380" cy="1219277"/>
          </a:xfrm>
        </p:spPr>
        <p:txBody>
          <a:bodyPr>
            <a:normAutofit/>
          </a:bodyPr>
          <a:lstStyle/>
          <a:p>
            <a:r>
              <a:rPr lang="en-US" sz="7200" dirty="0"/>
              <a:t>Land Value Trends in Idaho – Entire State</a:t>
            </a:r>
          </a:p>
        </p:txBody>
      </p:sp>
      <p:sp>
        <p:nvSpPr>
          <p:cNvPr id="4" name="Rectangle 3">
            <a:extLst>
              <a:ext uri="{FF2B5EF4-FFF2-40B4-BE49-F238E27FC236}">
                <a16:creationId xmlns:a16="http://schemas.microsoft.com/office/drawing/2014/main" id="{C3A27A80-8693-30A5-6E45-D7980DF8BA66}"/>
              </a:ext>
            </a:extLst>
          </p:cNvPr>
          <p:cNvSpPr/>
          <p:nvPr/>
        </p:nvSpPr>
        <p:spPr>
          <a:xfrm>
            <a:off x="13327936" y="11612990"/>
            <a:ext cx="7224157"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Arial" panose="020B0604020202020204" pitchFamily="34" charset="0"/>
                <a:ea typeface="Tahoma" panose="020B0604030504040204" pitchFamily="34" charset="0"/>
              </a:rPr>
              <a:t>Source: </a:t>
            </a:r>
            <a:r>
              <a:rPr lang="en-US" sz="2400" dirty="0" err="1">
                <a:latin typeface="Arial" panose="020B0604020202020204" pitchFamily="34" charset="0"/>
                <a:ea typeface="Tahoma" panose="020B0604030504040204" pitchFamily="34" charset="0"/>
              </a:rPr>
              <a:t>AgWest</a:t>
            </a:r>
            <a:r>
              <a:rPr lang="en-US" sz="2400" dirty="0">
                <a:latin typeface="Arial" panose="020B0604020202020204" pitchFamily="34" charset="0"/>
                <a:ea typeface="Tahoma" panose="020B0604030504040204" pitchFamily="34" charset="0"/>
              </a:rPr>
              <a:t> Farm Credit’s proprietary database</a:t>
            </a:r>
            <a:endParaRPr lang="en-US" sz="2400" dirty="0"/>
          </a:p>
        </p:txBody>
      </p:sp>
      <p:graphicFrame>
        <p:nvGraphicFramePr>
          <p:cNvPr id="6" name="Chart 5">
            <a:extLst>
              <a:ext uri="{FF2B5EF4-FFF2-40B4-BE49-F238E27FC236}">
                <a16:creationId xmlns:a16="http://schemas.microsoft.com/office/drawing/2014/main" id="{3828FCF4-7110-4BBF-B049-46FD904B21A3}"/>
              </a:ext>
            </a:extLst>
          </p:cNvPr>
          <p:cNvGraphicFramePr>
            <a:graphicFrameLocks/>
          </p:cNvGraphicFramePr>
          <p:nvPr>
            <p:extLst>
              <p:ext uri="{D42A27DB-BD31-4B8C-83A1-F6EECF244321}">
                <p14:modId xmlns:p14="http://schemas.microsoft.com/office/powerpoint/2010/main" val="2836461260"/>
              </p:ext>
            </p:extLst>
          </p:nvPr>
        </p:nvGraphicFramePr>
        <p:xfrm>
          <a:off x="993981" y="1047340"/>
          <a:ext cx="19725820" cy="105656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4298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1C41A-C168-4953-8ECB-092F3EB1DDA7}"/>
              </a:ext>
            </a:extLst>
          </p:cNvPr>
          <p:cNvSpPr>
            <a:spLocks noGrp="1"/>
          </p:cNvSpPr>
          <p:nvPr>
            <p:ph type="sldNum" sz="quarter" idx="21"/>
          </p:nvPr>
        </p:nvSpPr>
        <p:spPr/>
        <p:txBody>
          <a:bodyPr/>
          <a:lstStyle/>
          <a:p>
            <a:fld id="{195633A1-9FC7-9A46-B1F8-AD562939C1B8}" type="slidenum">
              <a:rPr lang="en-US" altLang="en-US" smtClean="0"/>
              <a:pPr/>
              <a:t>18</a:t>
            </a:fld>
            <a:endParaRPr lang="en-US" altLang="en-US" dirty="0"/>
          </a:p>
        </p:txBody>
      </p:sp>
      <p:sp>
        <p:nvSpPr>
          <p:cNvPr id="3" name="Text Placeholder 2">
            <a:extLst>
              <a:ext uri="{FF2B5EF4-FFF2-40B4-BE49-F238E27FC236}">
                <a16:creationId xmlns:a16="http://schemas.microsoft.com/office/drawing/2014/main" id="{ADE765AE-E41A-4843-9FE0-0257003822D3}"/>
              </a:ext>
            </a:extLst>
          </p:cNvPr>
          <p:cNvSpPr>
            <a:spLocks noGrp="1"/>
          </p:cNvSpPr>
          <p:nvPr>
            <p:ph type="body" sz="quarter" idx="16"/>
          </p:nvPr>
        </p:nvSpPr>
        <p:spPr>
          <a:xfrm>
            <a:off x="1341208" y="351"/>
            <a:ext cx="23044380" cy="1219277"/>
          </a:xfrm>
        </p:spPr>
        <p:txBody>
          <a:bodyPr>
            <a:normAutofit/>
          </a:bodyPr>
          <a:lstStyle/>
          <a:p>
            <a:r>
              <a:rPr lang="en-US" sz="7200" dirty="0"/>
              <a:t>Land Value Trends in Idaho – Treasure Valley</a:t>
            </a:r>
          </a:p>
        </p:txBody>
      </p:sp>
      <p:graphicFrame>
        <p:nvGraphicFramePr>
          <p:cNvPr id="8" name="Chart 7">
            <a:extLst>
              <a:ext uri="{FF2B5EF4-FFF2-40B4-BE49-F238E27FC236}">
                <a16:creationId xmlns:a16="http://schemas.microsoft.com/office/drawing/2014/main" id="{3828FCF4-7110-4BBF-B049-46FD904B21A3}"/>
              </a:ext>
            </a:extLst>
          </p:cNvPr>
          <p:cNvGraphicFramePr>
            <a:graphicFrameLocks/>
          </p:cNvGraphicFramePr>
          <p:nvPr>
            <p:extLst>
              <p:ext uri="{D42A27DB-BD31-4B8C-83A1-F6EECF244321}">
                <p14:modId xmlns:p14="http://schemas.microsoft.com/office/powerpoint/2010/main" val="2181567232"/>
              </p:ext>
            </p:extLst>
          </p:nvPr>
        </p:nvGraphicFramePr>
        <p:xfrm>
          <a:off x="958913" y="1219628"/>
          <a:ext cx="19888116" cy="1052112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B988B68E-09F0-D8BF-53E3-5A707482D810}"/>
              </a:ext>
            </a:extLst>
          </p:cNvPr>
          <p:cNvSpPr/>
          <p:nvPr/>
        </p:nvSpPr>
        <p:spPr>
          <a:xfrm>
            <a:off x="13320293" y="11740748"/>
            <a:ext cx="7224157"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Arial" panose="020B0604020202020204" pitchFamily="34" charset="0"/>
                <a:ea typeface="Tahoma" panose="020B0604030504040204" pitchFamily="34" charset="0"/>
              </a:rPr>
              <a:t>Source: </a:t>
            </a:r>
            <a:r>
              <a:rPr lang="en-US" sz="2400" dirty="0" err="1">
                <a:latin typeface="Arial" panose="020B0604020202020204" pitchFamily="34" charset="0"/>
                <a:ea typeface="Tahoma" panose="020B0604030504040204" pitchFamily="34" charset="0"/>
              </a:rPr>
              <a:t>AgWest</a:t>
            </a:r>
            <a:r>
              <a:rPr lang="en-US" sz="2400" dirty="0">
                <a:latin typeface="Arial" panose="020B0604020202020204" pitchFamily="34" charset="0"/>
                <a:ea typeface="Tahoma" panose="020B0604030504040204" pitchFamily="34" charset="0"/>
              </a:rPr>
              <a:t> Farm Credit’s proprietary database</a:t>
            </a:r>
            <a:endParaRPr lang="en-US" sz="2400" dirty="0"/>
          </a:p>
        </p:txBody>
      </p:sp>
    </p:spTree>
    <p:extLst>
      <p:ext uri="{BB962C8B-B14F-4D97-AF65-F5344CB8AC3E}">
        <p14:creationId xmlns:p14="http://schemas.microsoft.com/office/powerpoint/2010/main" val="204391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71C41A-C168-4953-8ECB-092F3EB1DDA7}"/>
              </a:ext>
            </a:extLst>
          </p:cNvPr>
          <p:cNvSpPr>
            <a:spLocks noGrp="1"/>
          </p:cNvSpPr>
          <p:nvPr>
            <p:ph type="sldNum" sz="quarter" idx="21"/>
          </p:nvPr>
        </p:nvSpPr>
        <p:spPr/>
        <p:txBody>
          <a:bodyPr/>
          <a:lstStyle/>
          <a:p>
            <a:fld id="{195633A1-9FC7-9A46-B1F8-AD562939C1B8}" type="slidenum">
              <a:rPr lang="en-US" altLang="en-US" smtClean="0"/>
              <a:pPr/>
              <a:t>19</a:t>
            </a:fld>
            <a:endParaRPr lang="en-US" altLang="en-US" dirty="0"/>
          </a:p>
        </p:txBody>
      </p:sp>
      <p:sp>
        <p:nvSpPr>
          <p:cNvPr id="3" name="Text Placeholder 2">
            <a:extLst>
              <a:ext uri="{FF2B5EF4-FFF2-40B4-BE49-F238E27FC236}">
                <a16:creationId xmlns:a16="http://schemas.microsoft.com/office/drawing/2014/main" id="{ADE765AE-E41A-4843-9FE0-0257003822D3}"/>
              </a:ext>
            </a:extLst>
          </p:cNvPr>
          <p:cNvSpPr>
            <a:spLocks noGrp="1"/>
          </p:cNvSpPr>
          <p:nvPr>
            <p:ph type="body" sz="quarter" idx="16"/>
          </p:nvPr>
        </p:nvSpPr>
        <p:spPr>
          <a:xfrm>
            <a:off x="1341208" y="351"/>
            <a:ext cx="23044380" cy="1219277"/>
          </a:xfrm>
        </p:spPr>
        <p:txBody>
          <a:bodyPr>
            <a:normAutofit/>
          </a:bodyPr>
          <a:lstStyle/>
          <a:p>
            <a:r>
              <a:rPr lang="en-US" sz="7200" dirty="0"/>
              <a:t>Land Value Trends in Idaho – Magic Valley</a:t>
            </a:r>
          </a:p>
        </p:txBody>
      </p:sp>
      <p:sp>
        <p:nvSpPr>
          <p:cNvPr id="9" name="Rectangle 8">
            <a:extLst>
              <a:ext uri="{FF2B5EF4-FFF2-40B4-BE49-F238E27FC236}">
                <a16:creationId xmlns:a16="http://schemas.microsoft.com/office/drawing/2014/main" id="{B988B68E-09F0-D8BF-53E3-5A707482D810}"/>
              </a:ext>
            </a:extLst>
          </p:cNvPr>
          <p:cNvSpPr/>
          <p:nvPr/>
        </p:nvSpPr>
        <p:spPr>
          <a:xfrm>
            <a:off x="13320293" y="11740748"/>
            <a:ext cx="7224157"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Arial" panose="020B0604020202020204" pitchFamily="34" charset="0"/>
                <a:ea typeface="Tahoma" panose="020B0604030504040204" pitchFamily="34" charset="0"/>
              </a:rPr>
              <a:t>Source: </a:t>
            </a:r>
            <a:r>
              <a:rPr lang="en-US" sz="2400" dirty="0" err="1">
                <a:latin typeface="Arial" panose="020B0604020202020204" pitchFamily="34" charset="0"/>
                <a:ea typeface="Tahoma" panose="020B0604030504040204" pitchFamily="34" charset="0"/>
              </a:rPr>
              <a:t>AgWest</a:t>
            </a:r>
            <a:r>
              <a:rPr lang="en-US" sz="2400" dirty="0">
                <a:latin typeface="Arial" panose="020B0604020202020204" pitchFamily="34" charset="0"/>
                <a:ea typeface="Tahoma" panose="020B0604030504040204" pitchFamily="34" charset="0"/>
              </a:rPr>
              <a:t> Farm Credit’s proprietary database</a:t>
            </a:r>
            <a:endParaRPr lang="en-US" sz="2400" dirty="0"/>
          </a:p>
        </p:txBody>
      </p:sp>
      <p:graphicFrame>
        <p:nvGraphicFramePr>
          <p:cNvPr id="5" name="Chart 4">
            <a:extLst>
              <a:ext uri="{FF2B5EF4-FFF2-40B4-BE49-F238E27FC236}">
                <a16:creationId xmlns:a16="http://schemas.microsoft.com/office/drawing/2014/main" id="{3828FCF4-7110-4BBF-B049-46FD904B21A3}"/>
              </a:ext>
            </a:extLst>
          </p:cNvPr>
          <p:cNvGraphicFramePr>
            <a:graphicFrameLocks/>
          </p:cNvGraphicFramePr>
          <p:nvPr>
            <p:extLst>
              <p:ext uri="{D42A27DB-BD31-4B8C-83A1-F6EECF244321}">
                <p14:modId xmlns:p14="http://schemas.microsoft.com/office/powerpoint/2010/main" val="1653338828"/>
              </p:ext>
            </p:extLst>
          </p:nvPr>
        </p:nvGraphicFramePr>
        <p:xfrm>
          <a:off x="927713" y="1100350"/>
          <a:ext cx="19739074" cy="103612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4409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 5. Biggest Concerns for Your Farming Operation, January-December 2023.">
            <a:extLst>
              <a:ext uri="{FF2B5EF4-FFF2-40B4-BE49-F238E27FC236}">
                <a16:creationId xmlns:a16="http://schemas.microsoft.com/office/drawing/2014/main" id="{5BFC60B6-8046-292E-3B84-2C3E2153F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1694" y="472839"/>
            <a:ext cx="17602200" cy="1277190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8C60563-FA3F-8DB5-05AF-B134DB509F60}"/>
              </a:ext>
            </a:extLst>
          </p:cNvPr>
          <p:cNvSpPr>
            <a:spLocks noGrp="1"/>
          </p:cNvSpPr>
          <p:nvPr>
            <p:ph type="title"/>
          </p:nvPr>
        </p:nvSpPr>
        <p:spPr>
          <a:xfrm>
            <a:off x="5258594" y="2591594"/>
            <a:ext cx="20802600" cy="1945148"/>
          </a:xfrm>
        </p:spPr>
        <p:txBody>
          <a:bodyPr/>
          <a:lstStyle/>
          <a:p>
            <a:pPr>
              <a:lnSpc>
                <a:spcPct val="150000"/>
              </a:lnSpc>
            </a:pPr>
            <a:r>
              <a:rPr lang="en-US" sz="9600" cap="none" dirty="0"/>
              <a:t>Input concerns are top of mind… </a:t>
            </a:r>
            <a:endParaRPr lang="en-US" dirty="0"/>
          </a:p>
        </p:txBody>
      </p:sp>
      <p:sp>
        <p:nvSpPr>
          <p:cNvPr id="4" name="Title 2">
            <a:extLst>
              <a:ext uri="{FF2B5EF4-FFF2-40B4-BE49-F238E27FC236}">
                <a16:creationId xmlns:a16="http://schemas.microsoft.com/office/drawing/2014/main" id="{F0892330-ACC1-0EC8-456D-E44596A3B339}"/>
              </a:ext>
            </a:extLst>
          </p:cNvPr>
          <p:cNvSpPr txBox="1">
            <a:spLocks/>
          </p:cNvSpPr>
          <p:nvPr/>
        </p:nvSpPr>
        <p:spPr>
          <a:xfrm>
            <a:off x="11887994" y="4267994"/>
            <a:ext cx="9525000" cy="1945148"/>
          </a:xfrm>
          <a:prstGeom prst="rect">
            <a:avLst/>
          </a:prstGeom>
        </p:spPr>
        <p:txBody>
          <a:bodyPr vert="horz" wrap="square" lIns="0" tIns="0" rIns="0" bIns="0" rtlCol="0" anchor="ctr">
            <a:spAutoFit/>
          </a:bodyPr>
          <a:lstStyle>
            <a:lvl1pPr algn="l" defTabSz="914400" rtl="0" eaLnBrk="1" latinLnBrk="0" hangingPunct="1">
              <a:lnSpc>
                <a:spcPts val="10500"/>
              </a:lnSpc>
              <a:spcBef>
                <a:spcPct val="0"/>
              </a:spcBef>
              <a:buNone/>
              <a:defRPr lang="en-US" sz="9600" kern="1200" dirty="0" smtClean="0">
                <a:solidFill>
                  <a:schemeClr val="tx1"/>
                </a:solidFill>
                <a:latin typeface="Franklin Gothic Heavy" panose="020B0903020102020204" pitchFamily="34" charset="0"/>
                <a:ea typeface="Franklin Gothic Heavy" panose="020B0903020102020204" pitchFamily="34" charset="0"/>
                <a:cs typeface="Franklin Gothic Heavy" panose="020B0903020102020204" pitchFamily="34" charset="0"/>
              </a:defRPr>
            </a:lvl1pPr>
          </a:lstStyle>
          <a:p>
            <a:pPr>
              <a:lnSpc>
                <a:spcPct val="150000"/>
              </a:lnSpc>
            </a:pPr>
            <a:r>
              <a:rPr lang="en-US" dirty="0">
                <a:solidFill>
                  <a:srgbClr val="FF0000"/>
                </a:solidFill>
              </a:rPr>
              <a:t>Should they be?</a:t>
            </a:r>
          </a:p>
        </p:txBody>
      </p:sp>
    </p:spTree>
    <p:extLst>
      <p:ext uri="{BB962C8B-B14F-4D97-AF65-F5344CB8AC3E}">
        <p14:creationId xmlns:p14="http://schemas.microsoft.com/office/powerpoint/2010/main" val="257688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B59DF82-842E-4C88-DA38-04A0C477C7A1}"/>
              </a:ext>
            </a:extLst>
          </p:cNvPr>
          <p:cNvGraphicFramePr/>
          <p:nvPr/>
        </p:nvGraphicFramePr>
        <p:xfrm>
          <a:off x="1448594" y="1658194"/>
          <a:ext cx="22250400" cy="11449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05FAFC-56FF-4270-BFB6-C37AE88396C7}"/>
              </a:ext>
            </a:extLst>
          </p:cNvPr>
          <p:cNvSpPr txBox="1"/>
          <p:nvPr/>
        </p:nvSpPr>
        <p:spPr>
          <a:xfrm>
            <a:off x="11887994" y="13080692"/>
            <a:ext cx="12192000" cy="523220"/>
          </a:xfrm>
          <a:prstGeom prst="rect">
            <a:avLst/>
          </a:prstGeom>
          <a:noFill/>
        </p:spPr>
        <p:txBody>
          <a:bodyPr wrap="square">
            <a:spAutoFit/>
          </a:body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https://www.nass.usda.gov/Charts_and_Maps/Agricultural_Prices/prod2.php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
        <p:nvSpPr>
          <p:cNvPr id="6" name="Title 2">
            <a:extLst>
              <a:ext uri="{FF2B5EF4-FFF2-40B4-BE49-F238E27FC236}">
                <a16:creationId xmlns:a16="http://schemas.microsoft.com/office/drawing/2014/main" id="{666CBF86-4B08-4CB8-BAB6-A4611C166B7D}"/>
              </a:ext>
            </a:extLst>
          </p:cNvPr>
          <p:cNvSpPr>
            <a:spLocks noGrp="1"/>
          </p:cNvSpPr>
          <p:nvPr>
            <p:ph type="title"/>
          </p:nvPr>
        </p:nvSpPr>
        <p:spPr>
          <a:xfrm>
            <a:off x="1067594" y="915194"/>
            <a:ext cx="21259800" cy="1126077"/>
          </a:xfrm>
        </p:spPr>
        <p:txBody>
          <a:bodyPr/>
          <a:lstStyle/>
          <a:p>
            <a:r>
              <a:rPr lang="en-US" sz="7200" dirty="0"/>
              <a:t>Machinery Cost likely stable in 2024</a:t>
            </a:r>
          </a:p>
        </p:txBody>
      </p:sp>
      <p:sp>
        <p:nvSpPr>
          <p:cNvPr id="8" name="TextBox 7">
            <a:extLst>
              <a:ext uri="{FF2B5EF4-FFF2-40B4-BE49-F238E27FC236}">
                <a16:creationId xmlns:a16="http://schemas.microsoft.com/office/drawing/2014/main" id="{4D45FE6C-E589-4025-251C-00CC8D48659A}"/>
              </a:ext>
            </a:extLst>
          </p:cNvPr>
          <p:cNvSpPr txBox="1"/>
          <p:nvPr/>
        </p:nvSpPr>
        <p:spPr>
          <a:xfrm>
            <a:off x="3886994" y="2368772"/>
            <a:ext cx="20193000" cy="584775"/>
          </a:xfrm>
          <a:prstGeom prst="rect">
            <a:avLst/>
          </a:prstGeom>
          <a:noFill/>
        </p:spPr>
        <p:txBody>
          <a:bodyPr wrap="square">
            <a:spAutoFit/>
          </a:body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Prices Paid Indexes for Machinery &amp; Supplies and Repairs, 2011=100</a:t>
            </a:r>
          </a:p>
        </p:txBody>
      </p:sp>
      <p:sp>
        <p:nvSpPr>
          <p:cNvPr id="2" name="TextBox 1">
            <a:extLst>
              <a:ext uri="{FF2B5EF4-FFF2-40B4-BE49-F238E27FC236}">
                <a16:creationId xmlns:a16="http://schemas.microsoft.com/office/drawing/2014/main" id="{50B19616-A96D-E701-D965-46496A41C2EE}"/>
              </a:ext>
            </a:extLst>
          </p:cNvPr>
          <p:cNvSpPr txBox="1"/>
          <p:nvPr/>
        </p:nvSpPr>
        <p:spPr>
          <a:xfrm>
            <a:off x="18735072" y="4344194"/>
            <a:ext cx="4202716" cy="1077218"/>
          </a:xfrm>
          <a:prstGeom prst="rect">
            <a:avLst/>
          </a:prstGeom>
          <a:noFill/>
        </p:spPr>
        <p:txBody>
          <a:bodyPr wrap="square">
            <a:spAutoFit/>
          </a:body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Machinery, +1% last 12 months</a:t>
            </a:r>
          </a:p>
        </p:txBody>
      </p:sp>
    </p:spTree>
    <p:extLst>
      <p:ext uri="{BB962C8B-B14F-4D97-AF65-F5344CB8AC3E}">
        <p14:creationId xmlns:p14="http://schemas.microsoft.com/office/powerpoint/2010/main" val="413057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10BEE507-3B5C-FAD0-C0F8-6B958244B7ED}"/>
              </a:ext>
            </a:extLst>
          </p:cNvPr>
          <p:cNvGraphicFramePr/>
          <p:nvPr/>
        </p:nvGraphicFramePr>
        <p:xfrm>
          <a:off x="838994" y="2439194"/>
          <a:ext cx="22326600" cy="1066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B734251-D8DE-43A2-AA86-4C37BCF79BFD}"/>
              </a:ext>
            </a:extLst>
          </p:cNvPr>
          <p:cNvSpPr>
            <a:spLocks noGrp="1"/>
          </p:cNvSpPr>
          <p:nvPr>
            <p:ph type="title"/>
          </p:nvPr>
        </p:nvSpPr>
        <p:spPr>
          <a:xfrm>
            <a:off x="840925" y="915194"/>
            <a:ext cx="23622000" cy="1090620"/>
          </a:xfrm>
        </p:spPr>
        <p:txBody>
          <a:bodyPr/>
          <a:lstStyle/>
          <a:p>
            <a:r>
              <a:rPr lang="en-US" sz="6000" dirty="0"/>
              <a:t>HIRED LABOR wage went up, may continue increase in 2024</a:t>
            </a:r>
          </a:p>
        </p:txBody>
      </p:sp>
      <p:sp>
        <p:nvSpPr>
          <p:cNvPr id="8" name="TextBox 7">
            <a:extLst>
              <a:ext uri="{FF2B5EF4-FFF2-40B4-BE49-F238E27FC236}">
                <a16:creationId xmlns:a16="http://schemas.microsoft.com/office/drawing/2014/main" id="{270FFD98-4966-4105-9EBA-73AF8F39D265}"/>
              </a:ext>
            </a:extLst>
          </p:cNvPr>
          <p:cNvSpPr txBox="1"/>
          <p:nvPr/>
        </p:nvSpPr>
        <p:spPr>
          <a:xfrm>
            <a:off x="20385882" y="12845584"/>
            <a:ext cx="3276600" cy="523220"/>
          </a:xfrm>
          <a:prstGeom prst="rect">
            <a:avLst/>
          </a:prstGeom>
          <a:noFill/>
        </p:spPr>
        <p:txBody>
          <a:bodyPr wrap="square" rtlCol="0">
            <a:spAutoFit/>
          </a:body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Source: USDA NASS</a:t>
            </a:r>
          </a:p>
        </p:txBody>
      </p:sp>
    </p:spTree>
    <p:extLst>
      <p:ext uri="{BB962C8B-B14F-4D97-AF65-F5344CB8AC3E}">
        <p14:creationId xmlns:p14="http://schemas.microsoft.com/office/powerpoint/2010/main" val="41933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B1469B9-ECAF-4E77-7A47-79FFCA14A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594" y="1669193"/>
            <a:ext cx="19354800" cy="119032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2BF083A-58BA-558B-F533-084B84A55A0C}"/>
              </a:ext>
            </a:extLst>
          </p:cNvPr>
          <p:cNvSpPr/>
          <p:nvPr/>
        </p:nvSpPr>
        <p:spPr>
          <a:xfrm>
            <a:off x="19279394" y="7707816"/>
            <a:ext cx="1143000" cy="598778"/>
          </a:xfrm>
          <a:prstGeom prst="rect">
            <a:avLst/>
          </a:prstGeom>
          <a:noFill/>
          <a:ln w="762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D4686CD-356A-BF24-207A-3B48E28987A2}"/>
              </a:ext>
            </a:extLst>
          </p:cNvPr>
          <p:cNvCxnSpPr>
            <a:cxnSpLocks/>
          </p:cNvCxnSpPr>
          <p:nvPr/>
        </p:nvCxnSpPr>
        <p:spPr>
          <a:xfrm flipH="1">
            <a:off x="20407948" y="6096794"/>
            <a:ext cx="1233646" cy="15240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47A8D4-F0EE-4F2B-173A-EFDD9C89A2EA}"/>
              </a:ext>
            </a:extLst>
          </p:cNvPr>
          <p:cNvSpPr txBox="1"/>
          <p:nvPr/>
        </p:nvSpPr>
        <p:spPr>
          <a:xfrm>
            <a:off x="21048425" y="5334794"/>
            <a:ext cx="3048000" cy="830997"/>
          </a:xfrm>
          <a:prstGeom prst="rect">
            <a:avLst/>
          </a:prstGeom>
          <a:noFill/>
        </p:spPr>
        <p:txBody>
          <a:bodyPr wrap="square" rtlCol="0">
            <a:spAutoFit/>
          </a:bodyPr>
          <a:lstStyle/>
          <a:p>
            <a:r>
              <a:rPr lang="en-US" dirty="0"/>
              <a:t>Fert/Chem</a:t>
            </a:r>
          </a:p>
        </p:txBody>
      </p:sp>
      <p:sp>
        <p:nvSpPr>
          <p:cNvPr id="11" name="Rectangle 10">
            <a:extLst>
              <a:ext uri="{FF2B5EF4-FFF2-40B4-BE49-F238E27FC236}">
                <a16:creationId xmlns:a16="http://schemas.microsoft.com/office/drawing/2014/main" id="{113CD4E3-090B-F3B2-D0AE-A588E3B2DB77}"/>
              </a:ext>
            </a:extLst>
          </p:cNvPr>
          <p:cNvSpPr/>
          <p:nvPr/>
        </p:nvSpPr>
        <p:spPr>
          <a:xfrm>
            <a:off x="19319479" y="10516394"/>
            <a:ext cx="1143000" cy="598778"/>
          </a:xfrm>
          <a:prstGeom prst="rect">
            <a:avLst/>
          </a:prstGeom>
          <a:noFill/>
          <a:ln w="762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5C8C0826-8CD4-8A95-6346-A3B0F7A2472E}"/>
              </a:ext>
            </a:extLst>
          </p:cNvPr>
          <p:cNvCxnSpPr>
            <a:cxnSpLocks/>
          </p:cNvCxnSpPr>
          <p:nvPr/>
        </p:nvCxnSpPr>
        <p:spPr>
          <a:xfrm flipH="1">
            <a:off x="20448033" y="8829172"/>
            <a:ext cx="1233646" cy="15240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F560DF-8FBD-AD9A-9301-198B590ECBE5}"/>
              </a:ext>
            </a:extLst>
          </p:cNvPr>
          <p:cNvSpPr txBox="1"/>
          <p:nvPr/>
        </p:nvSpPr>
        <p:spPr>
          <a:xfrm>
            <a:off x="21064856" y="7397823"/>
            <a:ext cx="3048000" cy="1569660"/>
          </a:xfrm>
          <a:prstGeom prst="rect">
            <a:avLst/>
          </a:prstGeom>
          <a:noFill/>
        </p:spPr>
        <p:txBody>
          <a:bodyPr wrap="square" rtlCol="0">
            <a:spAutoFit/>
          </a:bodyPr>
          <a:lstStyle/>
          <a:p>
            <a:r>
              <a:rPr lang="en-US" dirty="0"/>
              <a:t>Rents/</a:t>
            </a:r>
            <a:br>
              <a:rPr lang="en-US" dirty="0"/>
            </a:br>
            <a:r>
              <a:rPr lang="en-US" dirty="0"/>
              <a:t>Interest</a:t>
            </a:r>
          </a:p>
        </p:txBody>
      </p:sp>
    </p:spTree>
    <p:extLst>
      <p:ext uri="{BB962C8B-B14F-4D97-AF65-F5344CB8AC3E}">
        <p14:creationId xmlns:p14="http://schemas.microsoft.com/office/powerpoint/2010/main" val="273183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19C7-6290-C110-38D5-778AE7EA076C}"/>
              </a:ext>
            </a:extLst>
          </p:cNvPr>
          <p:cNvSpPr>
            <a:spLocks noGrp="1"/>
          </p:cNvSpPr>
          <p:nvPr>
            <p:ph type="title"/>
          </p:nvPr>
        </p:nvSpPr>
        <p:spPr/>
        <p:txBody>
          <a:bodyPr/>
          <a:lstStyle/>
          <a:p>
            <a:r>
              <a:rPr lang="en-US" dirty="0"/>
              <a:t>Going forward</a:t>
            </a:r>
          </a:p>
        </p:txBody>
      </p:sp>
      <p:sp>
        <p:nvSpPr>
          <p:cNvPr id="3" name="Text Placeholder 2">
            <a:extLst>
              <a:ext uri="{FF2B5EF4-FFF2-40B4-BE49-F238E27FC236}">
                <a16:creationId xmlns:a16="http://schemas.microsoft.com/office/drawing/2014/main" id="{339AB029-1FAD-10EC-AAE6-498C2E3CBF55}"/>
              </a:ext>
            </a:extLst>
          </p:cNvPr>
          <p:cNvSpPr>
            <a:spLocks noGrp="1"/>
          </p:cNvSpPr>
          <p:nvPr>
            <p:ph type="body" sz="quarter" idx="10"/>
          </p:nvPr>
        </p:nvSpPr>
        <p:spPr/>
        <p:txBody>
          <a:bodyPr/>
          <a:lstStyle/>
          <a:p>
            <a:r>
              <a:rPr lang="en-US" dirty="0"/>
              <a:t>Boring can be good</a:t>
            </a:r>
          </a:p>
        </p:txBody>
      </p:sp>
      <p:sp>
        <p:nvSpPr>
          <p:cNvPr id="5" name="Text Placeholder 4">
            <a:extLst>
              <a:ext uri="{FF2B5EF4-FFF2-40B4-BE49-F238E27FC236}">
                <a16:creationId xmlns:a16="http://schemas.microsoft.com/office/drawing/2014/main" id="{4700A22F-C189-FB6E-AF89-63FC9E55E9E3}"/>
              </a:ext>
            </a:extLst>
          </p:cNvPr>
          <p:cNvSpPr>
            <a:spLocks noGrp="1"/>
          </p:cNvSpPr>
          <p:nvPr>
            <p:ph type="body" sz="quarter" idx="12"/>
          </p:nvPr>
        </p:nvSpPr>
        <p:spPr>
          <a:xfrm>
            <a:off x="1318988" y="5300465"/>
            <a:ext cx="18722406" cy="6641177"/>
          </a:xfrm>
        </p:spPr>
        <p:txBody>
          <a:bodyPr/>
          <a:lstStyle/>
          <a:p>
            <a:r>
              <a:rPr lang="en-US" sz="4400" dirty="0"/>
              <a:t>Look for input prices to be FLAT or slightly lower </a:t>
            </a:r>
          </a:p>
          <a:p>
            <a:r>
              <a:rPr lang="en-US" sz="4400" dirty="0"/>
              <a:t>Expect output prices to be moderately lower</a:t>
            </a:r>
          </a:p>
          <a:p>
            <a:r>
              <a:rPr lang="en-US" sz="4400" dirty="0"/>
              <a:t>Together – this means tighter margins for producers</a:t>
            </a:r>
          </a:p>
          <a:p>
            <a:r>
              <a:rPr lang="en-US" sz="4400" dirty="0"/>
              <a:t>Geopolitics may yet play a larger role</a:t>
            </a:r>
          </a:p>
          <a:p>
            <a:r>
              <a:rPr lang="en-US" sz="4400" dirty="0"/>
              <a:t>Recession is on the table, but we seem to have made it through unscathed</a:t>
            </a:r>
          </a:p>
          <a:p>
            <a:pPr lvl="1"/>
            <a:r>
              <a:rPr lang="en-US" sz="4400" dirty="0"/>
              <a:t>Then again… It IS an election year – anything could happen!</a:t>
            </a:r>
          </a:p>
          <a:p>
            <a:pPr lvl="1"/>
            <a:endParaRPr lang="en-US" sz="4400" b="1" dirty="0"/>
          </a:p>
        </p:txBody>
      </p:sp>
    </p:spTree>
    <p:extLst>
      <p:ext uri="{BB962C8B-B14F-4D97-AF65-F5344CB8AC3E}">
        <p14:creationId xmlns:p14="http://schemas.microsoft.com/office/powerpoint/2010/main" val="406562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195C-66B9-880B-C282-E329362626E3}"/>
              </a:ext>
            </a:extLst>
          </p:cNvPr>
          <p:cNvSpPr>
            <a:spLocks noGrp="1"/>
          </p:cNvSpPr>
          <p:nvPr>
            <p:ph type="title"/>
          </p:nvPr>
        </p:nvSpPr>
        <p:spPr>
          <a:xfrm>
            <a:off x="0" y="8338966"/>
            <a:ext cx="24385588" cy="1477328"/>
          </a:xfrm>
        </p:spPr>
        <p:txBody>
          <a:bodyPr/>
          <a:lstStyle/>
          <a:p>
            <a:r>
              <a:rPr lang="en-US" dirty="0"/>
              <a:t>Questions?</a:t>
            </a:r>
          </a:p>
        </p:txBody>
      </p:sp>
      <p:sp>
        <p:nvSpPr>
          <p:cNvPr id="3" name="Text Placeholder 2">
            <a:extLst>
              <a:ext uri="{FF2B5EF4-FFF2-40B4-BE49-F238E27FC236}">
                <a16:creationId xmlns:a16="http://schemas.microsoft.com/office/drawing/2014/main" id="{DE8FEF50-9733-890A-91BD-8D9ED814FD77}"/>
              </a:ext>
            </a:extLst>
          </p:cNvPr>
          <p:cNvSpPr txBox="1">
            <a:spLocks/>
          </p:cNvSpPr>
          <p:nvPr/>
        </p:nvSpPr>
        <p:spPr>
          <a:xfrm>
            <a:off x="4870426" y="9816294"/>
            <a:ext cx="14644736" cy="18002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50000"/>
              </a:lnSpc>
              <a:buNone/>
            </a:pPr>
            <a:r>
              <a:rPr lang="en-US" sz="5400" dirty="0"/>
              <a:t>Contact: </a:t>
            </a:r>
            <a:r>
              <a:rPr lang="en-US" sz="5400" dirty="0">
                <a:hlinkClick r:id="rId2"/>
              </a:rPr>
              <a:t>bwilder@uidaho.edu</a:t>
            </a:r>
            <a:endParaRPr lang="en-US" sz="5400" dirty="0"/>
          </a:p>
          <a:p>
            <a:pPr marL="0" indent="0" algn="ctr">
              <a:lnSpc>
                <a:spcPct val="150000"/>
              </a:lnSpc>
              <a:buNone/>
            </a:pPr>
            <a:r>
              <a:rPr lang="en-US" sz="5400" dirty="0"/>
              <a:t>	</a:t>
            </a:r>
          </a:p>
        </p:txBody>
      </p:sp>
    </p:spTree>
    <p:extLst>
      <p:ext uri="{BB962C8B-B14F-4D97-AF65-F5344CB8AC3E}">
        <p14:creationId xmlns:p14="http://schemas.microsoft.com/office/powerpoint/2010/main" val="28126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2B9FCAA-D40D-3B13-F957-3DB8DDAE58C1}"/>
              </a:ext>
            </a:extLst>
          </p:cNvPr>
          <p:cNvSpPr>
            <a:spLocks noGrp="1"/>
          </p:cNvSpPr>
          <p:nvPr>
            <p:ph type="title"/>
          </p:nvPr>
        </p:nvSpPr>
        <p:spPr/>
        <p:txBody>
          <a:bodyPr/>
          <a:lstStyle/>
          <a:p>
            <a:r>
              <a:rPr lang="en-US" dirty="0"/>
              <a:t>Input cost updates</a:t>
            </a:r>
          </a:p>
        </p:txBody>
      </p:sp>
      <p:sp>
        <p:nvSpPr>
          <p:cNvPr id="16" name="Text Placeholder 15">
            <a:extLst>
              <a:ext uri="{FF2B5EF4-FFF2-40B4-BE49-F238E27FC236}">
                <a16:creationId xmlns:a16="http://schemas.microsoft.com/office/drawing/2014/main" id="{00D47E95-87D2-A5B1-5111-AEF8252DCA6B}"/>
              </a:ext>
            </a:extLst>
          </p:cNvPr>
          <p:cNvSpPr>
            <a:spLocks noGrp="1"/>
          </p:cNvSpPr>
          <p:nvPr>
            <p:ph type="body" sz="quarter" idx="12"/>
          </p:nvPr>
        </p:nvSpPr>
        <p:spPr>
          <a:xfrm>
            <a:off x="3658394" y="4801394"/>
            <a:ext cx="14935200" cy="6641177"/>
          </a:xfrm>
        </p:spPr>
        <p:txBody>
          <a:bodyPr/>
          <a:lstStyle/>
          <a:p>
            <a:pPr marL="457200" indent="-457200">
              <a:buFont typeface="Arial" panose="020B0604020202020204" pitchFamily="34" charset="0"/>
              <a:buChar char="•"/>
            </a:pPr>
            <a:r>
              <a:rPr lang="en-US" sz="4400" b="1" dirty="0"/>
              <a:t>Fuel and electricity costs</a:t>
            </a:r>
          </a:p>
          <a:p>
            <a:pPr marL="457200" indent="-457200">
              <a:buFont typeface="Arial" panose="020B0604020202020204" pitchFamily="34" charset="0"/>
              <a:buChar char="•"/>
            </a:pPr>
            <a:r>
              <a:rPr lang="en-US" sz="4400" b="1" dirty="0"/>
              <a:t>Fertilizer and chemical costs</a:t>
            </a:r>
          </a:p>
          <a:p>
            <a:pPr marL="457200" indent="-457200">
              <a:buFont typeface="Arial" panose="020B0604020202020204" pitchFamily="34" charset="0"/>
              <a:buChar char="•"/>
            </a:pPr>
            <a:r>
              <a:rPr lang="en-US" sz="4400" b="1" dirty="0"/>
              <a:t>Interest expenses</a:t>
            </a:r>
          </a:p>
          <a:p>
            <a:pPr marL="457200" indent="-457200">
              <a:buFont typeface="Arial" panose="020B0604020202020204" pitchFamily="34" charset="0"/>
              <a:buChar char="•"/>
            </a:pPr>
            <a:r>
              <a:rPr lang="en-US" sz="4400" b="1" dirty="0"/>
              <a:t>Farmland value and rental rate</a:t>
            </a:r>
          </a:p>
          <a:p>
            <a:pPr marL="457200" indent="-457200">
              <a:buFont typeface="Arial" panose="020B0604020202020204" pitchFamily="34" charset="0"/>
              <a:buChar char="•"/>
            </a:pPr>
            <a:r>
              <a:rPr lang="en-US" sz="4400" b="1" dirty="0"/>
              <a:t>Machinery</a:t>
            </a:r>
          </a:p>
          <a:p>
            <a:pPr marL="457200" indent="-457200">
              <a:buFont typeface="Arial" panose="020B0604020202020204" pitchFamily="34" charset="0"/>
              <a:buChar char="•"/>
            </a:pPr>
            <a:r>
              <a:rPr lang="en-US" sz="4400" b="1" dirty="0"/>
              <a:t>Hired labor</a:t>
            </a:r>
          </a:p>
          <a:p>
            <a:endParaRPr lang="en-US" sz="4400" b="1" dirty="0"/>
          </a:p>
        </p:txBody>
      </p:sp>
    </p:spTree>
    <p:extLst>
      <p:ext uri="{BB962C8B-B14F-4D97-AF65-F5344CB8AC3E}">
        <p14:creationId xmlns:p14="http://schemas.microsoft.com/office/powerpoint/2010/main" val="322675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descr="West Texas Intermediate (WTI) crude oil price">
            <a:extLst>
              <a:ext uri="{FF2B5EF4-FFF2-40B4-BE49-F238E27FC236}">
                <a16:creationId xmlns:a16="http://schemas.microsoft.com/office/drawing/2014/main" id="{EEF194B1-E346-AB5B-65DA-3D80572C0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594" y="1126492"/>
            <a:ext cx="20840700" cy="125141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274DB02-8D55-8CAC-F529-980E969C00E0}"/>
              </a:ext>
            </a:extLst>
          </p:cNvPr>
          <p:cNvSpPr/>
          <p:nvPr/>
        </p:nvSpPr>
        <p:spPr>
          <a:xfrm>
            <a:off x="14554994" y="2210594"/>
            <a:ext cx="7620000" cy="8382000"/>
          </a:xfrm>
          <a:prstGeom prst="rect">
            <a:avLst/>
          </a:prstGeom>
          <a:noFill/>
          <a:ln w="762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4" name="TextBox 3">
            <a:extLst>
              <a:ext uri="{FF2B5EF4-FFF2-40B4-BE49-F238E27FC236}">
                <a16:creationId xmlns:a16="http://schemas.microsoft.com/office/drawing/2014/main" id="{A65D1CEB-8B88-4AA3-F9D6-1A42E722FC6E}"/>
              </a:ext>
            </a:extLst>
          </p:cNvPr>
          <p:cNvSpPr txBox="1"/>
          <p:nvPr/>
        </p:nvSpPr>
        <p:spPr>
          <a:xfrm>
            <a:off x="14590765" y="2210594"/>
            <a:ext cx="2819400" cy="830997"/>
          </a:xfrm>
          <a:prstGeom prst="rect">
            <a:avLst/>
          </a:prstGeom>
          <a:noFill/>
        </p:spPr>
        <p:txBody>
          <a:bodyPr wrap="square" rtlCol="0">
            <a:spAutoFit/>
          </a:bodyPr>
          <a:lstStyle/>
          <a:p>
            <a:r>
              <a:rPr lang="en-US" b="1" dirty="0">
                <a:solidFill>
                  <a:srgbClr val="F1B300"/>
                </a:solidFill>
              </a:rPr>
              <a:t>Forecast</a:t>
            </a:r>
          </a:p>
        </p:txBody>
      </p:sp>
    </p:spTree>
    <p:extLst>
      <p:ext uri="{BB962C8B-B14F-4D97-AF65-F5344CB8AC3E}">
        <p14:creationId xmlns:p14="http://schemas.microsoft.com/office/powerpoint/2010/main" val="60508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480CE4-E548-756B-8900-CC9B7DEDAD0E}"/>
              </a:ext>
            </a:extLst>
          </p:cNvPr>
          <p:cNvPicPr>
            <a:picLocks noChangeAspect="1"/>
          </p:cNvPicPr>
          <p:nvPr/>
        </p:nvPicPr>
        <p:blipFill>
          <a:blip r:embed="rId3"/>
          <a:stretch>
            <a:fillRect/>
          </a:stretch>
        </p:blipFill>
        <p:spPr>
          <a:xfrm>
            <a:off x="534194" y="3004865"/>
            <a:ext cx="21974708" cy="8958738"/>
          </a:xfrm>
          <a:prstGeom prst="rect">
            <a:avLst/>
          </a:prstGeom>
        </p:spPr>
      </p:pic>
      <p:sp>
        <p:nvSpPr>
          <p:cNvPr id="3" name="Rectangle 2">
            <a:extLst>
              <a:ext uri="{FF2B5EF4-FFF2-40B4-BE49-F238E27FC236}">
                <a16:creationId xmlns:a16="http://schemas.microsoft.com/office/drawing/2014/main" id="{D274DB02-8D55-8CAC-F529-980E969C00E0}"/>
              </a:ext>
            </a:extLst>
          </p:cNvPr>
          <p:cNvSpPr/>
          <p:nvPr/>
        </p:nvSpPr>
        <p:spPr>
          <a:xfrm>
            <a:off x="15316994" y="3004865"/>
            <a:ext cx="6934200" cy="7707858"/>
          </a:xfrm>
          <a:prstGeom prst="rect">
            <a:avLst/>
          </a:prstGeom>
          <a:noFill/>
          <a:ln w="762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4" name="TextBox 3">
            <a:extLst>
              <a:ext uri="{FF2B5EF4-FFF2-40B4-BE49-F238E27FC236}">
                <a16:creationId xmlns:a16="http://schemas.microsoft.com/office/drawing/2014/main" id="{A65D1CEB-8B88-4AA3-F9D6-1A42E722FC6E}"/>
              </a:ext>
            </a:extLst>
          </p:cNvPr>
          <p:cNvSpPr txBox="1"/>
          <p:nvPr/>
        </p:nvSpPr>
        <p:spPr>
          <a:xfrm>
            <a:off x="15545594" y="3004865"/>
            <a:ext cx="2819400" cy="830997"/>
          </a:xfrm>
          <a:prstGeom prst="rect">
            <a:avLst/>
          </a:prstGeom>
          <a:noFill/>
        </p:spPr>
        <p:txBody>
          <a:bodyPr wrap="square" rtlCol="0">
            <a:spAutoFit/>
          </a:bodyPr>
          <a:lstStyle/>
          <a:p>
            <a:r>
              <a:rPr lang="en-US" b="1" dirty="0">
                <a:solidFill>
                  <a:srgbClr val="F1B300"/>
                </a:solidFill>
              </a:rPr>
              <a:t>Forecast</a:t>
            </a:r>
          </a:p>
        </p:txBody>
      </p:sp>
      <p:sp>
        <p:nvSpPr>
          <p:cNvPr id="9" name="Title 2">
            <a:extLst>
              <a:ext uri="{FF2B5EF4-FFF2-40B4-BE49-F238E27FC236}">
                <a16:creationId xmlns:a16="http://schemas.microsoft.com/office/drawing/2014/main" id="{E9394C01-25BC-2E5D-37A3-7DE6854167B2}"/>
              </a:ext>
            </a:extLst>
          </p:cNvPr>
          <p:cNvSpPr>
            <a:spLocks noGrp="1"/>
          </p:cNvSpPr>
          <p:nvPr>
            <p:ph type="title"/>
          </p:nvPr>
        </p:nvSpPr>
        <p:spPr>
          <a:xfrm>
            <a:off x="1297233" y="809284"/>
            <a:ext cx="20802600" cy="1620957"/>
          </a:xfrm>
        </p:spPr>
        <p:txBody>
          <a:bodyPr/>
          <a:lstStyle/>
          <a:p>
            <a:pPr>
              <a:lnSpc>
                <a:spcPct val="150000"/>
              </a:lnSpc>
            </a:pPr>
            <a:r>
              <a:rPr lang="en-US" sz="8000" cap="none" dirty="0"/>
              <a:t>Regional Retail Gasoline Prices </a:t>
            </a:r>
            <a:endParaRPr lang="en-US" sz="8000" dirty="0"/>
          </a:p>
        </p:txBody>
      </p:sp>
    </p:spTree>
    <p:extLst>
      <p:ext uri="{BB962C8B-B14F-4D97-AF65-F5344CB8AC3E}">
        <p14:creationId xmlns:p14="http://schemas.microsoft.com/office/powerpoint/2010/main" val="7441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diesel and crude oil prices">
            <a:extLst>
              <a:ext uri="{FF2B5EF4-FFF2-40B4-BE49-F238E27FC236}">
                <a16:creationId xmlns:a16="http://schemas.microsoft.com/office/drawing/2014/main" id="{6EFCD489-6739-DBAF-56BF-C3924E11A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294" y="690665"/>
            <a:ext cx="20193000" cy="1233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38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enry Hub natural gas price and NYMEX confidence interval">
            <a:extLst>
              <a:ext uri="{FF2B5EF4-FFF2-40B4-BE49-F238E27FC236}">
                <a16:creationId xmlns:a16="http://schemas.microsoft.com/office/drawing/2014/main" id="{D59824CB-11AC-D377-B02E-F5E874026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794" y="686594"/>
            <a:ext cx="21031200" cy="125406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1B01B7D-71EE-4A2A-2B7E-559492FF67A8}"/>
              </a:ext>
            </a:extLst>
          </p:cNvPr>
          <p:cNvSpPr/>
          <p:nvPr/>
        </p:nvSpPr>
        <p:spPr>
          <a:xfrm>
            <a:off x="13259594" y="2286794"/>
            <a:ext cx="4495800" cy="7162800"/>
          </a:xfrm>
          <a:prstGeom prst="rect">
            <a:avLst/>
          </a:prstGeom>
          <a:noFill/>
          <a:ln w="762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7" name="TextBox 6">
            <a:extLst>
              <a:ext uri="{FF2B5EF4-FFF2-40B4-BE49-F238E27FC236}">
                <a16:creationId xmlns:a16="http://schemas.microsoft.com/office/drawing/2014/main" id="{0E0B8D3C-28FB-9524-6FEB-D7384E9195F3}"/>
              </a:ext>
            </a:extLst>
          </p:cNvPr>
          <p:cNvSpPr txBox="1"/>
          <p:nvPr/>
        </p:nvSpPr>
        <p:spPr>
          <a:xfrm>
            <a:off x="13295365" y="2286794"/>
            <a:ext cx="2819400" cy="830997"/>
          </a:xfrm>
          <a:prstGeom prst="rect">
            <a:avLst/>
          </a:prstGeom>
          <a:noFill/>
        </p:spPr>
        <p:txBody>
          <a:bodyPr wrap="square" rtlCol="0">
            <a:spAutoFit/>
          </a:bodyPr>
          <a:lstStyle/>
          <a:p>
            <a:r>
              <a:rPr lang="en-US" b="1" dirty="0">
                <a:solidFill>
                  <a:srgbClr val="F1B300"/>
                </a:solidFill>
              </a:rPr>
              <a:t>Forecast</a:t>
            </a:r>
          </a:p>
        </p:txBody>
      </p:sp>
    </p:spTree>
    <p:extLst>
      <p:ext uri="{BB962C8B-B14F-4D97-AF65-F5344CB8AC3E}">
        <p14:creationId xmlns:p14="http://schemas.microsoft.com/office/powerpoint/2010/main" val="27621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B994F-BFF5-83DC-1CC5-068C73CAF7A3}"/>
              </a:ext>
            </a:extLst>
          </p:cNvPr>
          <p:cNvPicPr>
            <a:picLocks noChangeAspect="1"/>
          </p:cNvPicPr>
          <p:nvPr/>
        </p:nvPicPr>
        <p:blipFill>
          <a:blip r:embed="rId2"/>
          <a:stretch>
            <a:fillRect/>
          </a:stretch>
        </p:blipFill>
        <p:spPr>
          <a:xfrm>
            <a:off x="381794" y="3507021"/>
            <a:ext cx="22633478" cy="8852416"/>
          </a:xfrm>
          <a:prstGeom prst="rect">
            <a:avLst/>
          </a:prstGeom>
        </p:spPr>
      </p:pic>
      <p:sp>
        <p:nvSpPr>
          <p:cNvPr id="8" name="Rectangle 7">
            <a:extLst>
              <a:ext uri="{FF2B5EF4-FFF2-40B4-BE49-F238E27FC236}">
                <a16:creationId xmlns:a16="http://schemas.microsoft.com/office/drawing/2014/main" id="{BCDC9E3C-6C23-A3C6-896C-CCE27C1B0CB8}"/>
              </a:ext>
            </a:extLst>
          </p:cNvPr>
          <p:cNvSpPr/>
          <p:nvPr/>
        </p:nvSpPr>
        <p:spPr>
          <a:xfrm>
            <a:off x="17069594" y="3353594"/>
            <a:ext cx="5562600" cy="7696200"/>
          </a:xfrm>
          <a:prstGeom prst="rect">
            <a:avLst/>
          </a:prstGeom>
          <a:noFill/>
          <a:ln w="762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9" name="TextBox 8">
            <a:extLst>
              <a:ext uri="{FF2B5EF4-FFF2-40B4-BE49-F238E27FC236}">
                <a16:creationId xmlns:a16="http://schemas.microsoft.com/office/drawing/2014/main" id="{FF352DBA-43AD-7D69-CAE6-60A0E8B2A572}"/>
              </a:ext>
            </a:extLst>
          </p:cNvPr>
          <p:cNvSpPr txBox="1"/>
          <p:nvPr/>
        </p:nvSpPr>
        <p:spPr>
          <a:xfrm>
            <a:off x="17100868" y="3507021"/>
            <a:ext cx="4229100" cy="830997"/>
          </a:xfrm>
          <a:prstGeom prst="rect">
            <a:avLst/>
          </a:prstGeom>
          <a:noFill/>
        </p:spPr>
        <p:txBody>
          <a:bodyPr wrap="square" rtlCol="0">
            <a:spAutoFit/>
          </a:bodyPr>
          <a:lstStyle/>
          <a:p>
            <a:r>
              <a:rPr lang="en-US" b="1" dirty="0">
                <a:solidFill>
                  <a:srgbClr val="F1B300"/>
                </a:solidFill>
              </a:rPr>
              <a:t>Forecast</a:t>
            </a:r>
          </a:p>
        </p:txBody>
      </p:sp>
      <p:sp>
        <p:nvSpPr>
          <p:cNvPr id="4" name="Title 2">
            <a:extLst>
              <a:ext uri="{FF2B5EF4-FFF2-40B4-BE49-F238E27FC236}">
                <a16:creationId xmlns:a16="http://schemas.microsoft.com/office/drawing/2014/main" id="{43778730-AABB-BACC-440F-E03D5FD8906D}"/>
              </a:ext>
            </a:extLst>
          </p:cNvPr>
          <p:cNvSpPr>
            <a:spLocks noGrp="1"/>
          </p:cNvSpPr>
          <p:nvPr>
            <p:ph type="title"/>
          </p:nvPr>
        </p:nvSpPr>
        <p:spPr>
          <a:xfrm>
            <a:off x="1297233" y="809284"/>
            <a:ext cx="20802600" cy="1620957"/>
          </a:xfrm>
        </p:spPr>
        <p:txBody>
          <a:bodyPr/>
          <a:lstStyle/>
          <a:p>
            <a:pPr>
              <a:lnSpc>
                <a:spcPct val="150000"/>
              </a:lnSpc>
            </a:pPr>
            <a:r>
              <a:rPr lang="en-US" sz="8000" cap="none" dirty="0"/>
              <a:t>Regional Electricity Prices - Industrial</a:t>
            </a:r>
            <a:endParaRPr lang="en-US" sz="8000" dirty="0"/>
          </a:p>
        </p:txBody>
      </p:sp>
    </p:spTree>
    <p:extLst>
      <p:ext uri="{BB962C8B-B14F-4D97-AF65-F5344CB8AC3E}">
        <p14:creationId xmlns:p14="http://schemas.microsoft.com/office/powerpoint/2010/main" val="31655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EEC3D9C-4DBE-4230-B91A-2EB02E8558D0}"/>
              </a:ext>
            </a:extLst>
          </p:cNvPr>
          <p:cNvSpPr>
            <a:spLocks noGrp="1"/>
          </p:cNvSpPr>
          <p:nvPr>
            <p:ph type="title"/>
          </p:nvPr>
        </p:nvSpPr>
        <p:spPr>
          <a:xfrm>
            <a:off x="1296194" y="611973"/>
            <a:ext cx="20421600" cy="1024896"/>
          </a:xfrm>
        </p:spPr>
        <p:txBody>
          <a:bodyPr/>
          <a:lstStyle/>
          <a:p>
            <a:r>
              <a:rPr lang="en-US" dirty="0"/>
              <a:t>Fertilizer prices likely further decline</a:t>
            </a:r>
          </a:p>
        </p:txBody>
      </p:sp>
      <p:graphicFrame>
        <p:nvGraphicFramePr>
          <p:cNvPr id="4" name="Chart 3">
            <a:extLst>
              <a:ext uri="{FF2B5EF4-FFF2-40B4-BE49-F238E27FC236}">
                <a16:creationId xmlns:a16="http://schemas.microsoft.com/office/drawing/2014/main" id="{1DA1B6D8-1D84-A980-4747-8636EB194624}"/>
              </a:ext>
            </a:extLst>
          </p:cNvPr>
          <p:cNvGraphicFramePr/>
          <p:nvPr/>
        </p:nvGraphicFramePr>
        <p:xfrm>
          <a:off x="1067594" y="1636869"/>
          <a:ext cx="21869400" cy="11468746"/>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Up 4">
            <a:extLst>
              <a:ext uri="{FF2B5EF4-FFF2-40B4-BE49-F238E27FC236}">
                <a16:creationId xmlns:a16="http://schemas.microsoft.com/office/drawing/2014/main" id="{4EABE315-82FC-C7B9-599E-A2D6EC08B410}"/>
              </a:ext>
            </a:extLst>
          </p:cNvPr>
          <p:cNvSpPr/>
          <p:nvPr/>
        </p:nvSpPr>
        <p:spPr>
          <a:xfrm rot="10800000">
            <a:off x="8458993" y="6509586"/>
            <a:ext cx="484641" cy="958807"/>
          </a:xfrm>
          <a:prstGeom prst="upArrow">
            <a:avLst>
              <a:gd name="adj1" fmla="val 44368"/>
              <a:gd name="adj2"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Arrow: Up 5">
            <a:extLst>
              <a:ext uri="{FF2B5EF4-FFF2-40B4-BE49-F238E27FC236}">
                <a16:creationId xmlns:a16="http://schemas.microsoft.com/office/drawing/2014/main" id="{6542F407-35BB-74E7-B2CC-26ACE1A7685D}"/>
              </a:ext>
            </a:extLst>
          </p:cNvPr>
          <p:cNvSpPr/>
          <p:nvPr/>
        </p:nvSpPr>
        <p:spPr>
          <a:xfrm rot="10800000">
            <a:off x="16612394" y="3810794"/>
            <a:ext cx="484641" cy="978387"/>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243809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2BF8053-6A0A-1124-FA02-ABE00ABD9B05}"/>
              </a:ext>
            </a:extLst>
          </p:cNvPr>
          <p:cNvSpPr txBox="1"/>
          <p:nvPr/>
        </p:nvSpPr>
        <p:spPr>
          <a:xfrm>
            <a:off x="19355594" y="13194368"/>
            <a:ext cx="3733800" cy="523220"/>
          </a:xfrm>
          <a:prstGeom prst="rect">
            <a:avLst/>
          </a:prstGeom>
          <a:noFill/>
        </p:spPr>
        <p:txBody>
          <a:bodyPr wrap="square" rtlCol="0">
            <a:spAutoFit/>
          </a:bodyPr>
          <a:lstStyle/>
          <a:p>
            <a:pPr marL="0" marR="0" lvl="0" indent="0" algn="l" defTabSz="24380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Source: USDA AMS</a:t>
            </a:r>
          </a:p>
        </p:txBody>
      </p:sp>
    </p:spTree>
    <p:extLst>
      <p:ext uri="{BB962C8B-B14F-4D97-AF65-F5344CB8AC3E}">
        <p14:creationId xmlns:p14="http://schemas.microsoft.com/office/powerpoint/2010/main" val="162056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 Extension_2018" id="{8BCB6BDE-A880-1046-8E56-26AD3738C226}" vid="{DD4831A0-4B37-A542-ADB8-DD6BC66E7E12}"/>
    </a:ext>
  </a:extLst>
</a:theme>
</file>

<file path=ppt/theme/theme10.xml><?xml version="1.0" encoding="utf-8"?>
<a:theme xmlns:a="http://schemas.openxmlformats.org/drawingml/2006/main" name="1_U of I Media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template (002)  -  Read-Only" id="{D02FE255-9149-4A6D-A2CB-A1899880CF6E}" vid="{F552CED4-0DB5-45E2-BD77-36B3EC18C187}"/>
    </a:ext>
  </a:extLst>
</a:theme>
</file>

<file path=ppt/theme/theme11.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I Extension_2018" id="{8BCB6BDE-A880-1046-8E56-26AD3738C226}" vid="{6BEFC971-43E7-7C47-B725-6F7832DA326F}"/>
    </a:ext>
  </a:extLst>
</a:theme>
</file>

<file path=ppt/theme/theme3.xml><?xml version="1.0" encoding="utf-8"?>
<a:theme xmlns:a="http://schemas.openxmlformats.org/drawingml/2006/main" name="Section Intro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I Extension_2018" id="{8BCB6BDE-A880-1046-8E56-26AD3738C226}" vid="{68B2A363-FE2C-4D4C-A5A7-C3B1FD4035C2}"/>
    </a:ext>
  </a:extLst>
</a:theme>
</file>

<file path=ppt/theme/theme4.xml><?xml version="1.0" encoding="utf-8"?>
<a:theme xmlns:a="http://schemas.openxmlformats.org/drawingml/2006/main" name="U of I Media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 Extension_2018" id="{8BCB6BDE-A880-1046-8E56-26AD3738C226}" vid="{DE25F070-8FD9-AC40-A006-AA33E14F8332}"/>
    </a:ext>
  </a:extLst>
</a:theme>
</file>

<file path=ppt/theme/theme5.xml><?xml version="1.0" encoding="utf-8"?>
<a:theme xmlns:a="http://schemas.openxmlformats.org/drawingml/2006/main" name="Closing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 Extension_2018" id="{8BCB6BDE-A880-1046-8E56-26AD3738C226}" vid="{720BF11F-A51C-D647-BA4C-F8AC0B0FD512}"/>
    </a:ext>
  </a:extLst>
</a:theme>
</file>

<file path=ppt/theme/theme6.xml><?xml version="1.0" encoding="utf-8"?>
<a:theme xmlns:a="http://schemas.openxmlformats.org/drawingml/2006/main" name="1_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template (002)  -  Read-Only" id="{D02FE255-9149-4A6D-A2CB-A1899880CF6E}" vid="{6BF5EBAE-11CC-4AE7-9F09-5C2329D9035F}"/>
    </a:ext>
  </a:extLst>
</a:theme>
</file>

<file path=ppt/theme/theme7.xml><?xml version="1.0" encoding="utf-8"?>
<a:theme xmlns:a="http://schemas.openxmlformats.org/drawingml/2006/main" name="1_Section Intro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i-template (002)  -  Read-Only" id="{D02FE255-9149-4A6D-A2CB-A1899880CF6E}" vid="{2090F07E-A35F-4046-8E64-B2EC523BA0DC}"/>
    </a:ext>
  </a:extLst>
</a:theme>
</file>

<file path=ppt/theme/theme8.xml><?xml version="1.0" encoding="utf-8"?>
<a:theme xmlns:a="http://schemas.openxmlformats.org/drawingml/2006/main" name="1_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i-template (002)  -  Read-Only" id="{D02FE255-9149-4A6D-A2CB-A1899880CF6E}" vid="{612FC6D3-78D5-4389-91DA-7FFD55FBA6AD}"/>
    </a:ext>
  </a:extLst>
</a:theme>
</file>

<file path=ppt/theme/theme9.xml><?xml version="1.0" encoding="utf-8"?>
<a:theme xmlns:a="http://schemas.openxmlformats.org/drawingml/2006/main" name="2_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template (002)  -  Read-Only" id="{D02FE255-9149-4A6D-A2CB-A1899880CF6E}" vid="{6BF5EBAE-11CC-4AE7-9F09-5C2329D9035F}"/>
    </a:ext>
  </a:extLst>
</a:theme>
</file>

<file path=ppt/theme/themeOverride1.xml><?xml version="1.0" encoding="utf-8"?>
<a:themeOverride xmlns:a="http://schemas.openxmlformats.org/drawingml/2006/main">
  <a:clrScheme name="Custom 3">
    <a:dk1>
      <a:srgbClr val="462E32"/>
    </a:dk1>
    <a:lt1>
      <a:sysClr val="window" lastClr="FFFFFF"/>
    </a:lt1>
    <a:dk2>
      <a:srgbClr val="0E4C4B"/>
    </a:dk2>
    <a:lt2>
      <a:srgbClr val="ECF1F1"/>
    </a:lt2>
    <a:accent1>
      <a:srgbClr val="462E32"/>
    </a:accent1>
    <a:accent2>
      <a:srgbClr val="0E4C4B"/>
    </a:accent2>
    <a:accent3>
      <a:srgbClr val="4E7B7A"/>
    </a:accent3>
    <a:accent4>
      <a:srgbClr val="EBB23F"/>
    </a:accent4>
    <a:accent5>
      <a:srgbClr val="5B8F22"/>
    </a:accent5>
    <a:accent6>
      <a:srgbClr val="1A5E79"/>
    </a:accent6>
    <a:hlink>
      <a:srgbClr val="EBB23F"/>
    </a:hlink>
    <a:folHlink>
      <a:srgbClr val="5B8F22"/>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3">
    <a:dk1>
      <a:srgbClr val="462E32"/>
    </a:dk1>
    <a:lt1>
      <a:sysClr val="window" lastClr="FFFFFF"/>
    </a:lt1>
    <a:dk2>
      <a:srgbClr val="0E4C4B"/>
    </a:dk2>
    <a:lt2>
      <a:srgbClr val="ECF1F1"/>
    </a:lt2>
    <a:accent1>
      <a:srgbClr val="462E32"/>
    </a:accent1>
    <a:accent2>
      <a:srgbClr val="0E4C4B"/>
    </a:accent2>
    <a:accent3>
      <a:srgbClr val="4E7B7A"/>
    </a:accent3>
    <a:accent4>
      <a:srgbClr val="EBB23F"/>
    </a:accent4>
    <a:accent5>
      <a:srgbClr val="5B8F22"/>
    </a:accent5>
    <a:accent6>
      <a:srgbClr val="1A5E79"/>
    </a:accent6>
    <a:hlink>
      <a:srgbClr val="EBB23F"/>
    </a:hlink>
    <a:folHlink>
      <a:srgbClr val="5B8F22"/>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3">
    <a:dk1>
      <a:srgbClr val="462E32"/>
    </a:dk1>
    <a:lt1>
      <a:sysClr val="window" lastClr="FFFFFF"/>
    </a:lt1>
    <a:dk2>
      <a:srgbClr val="0E4C4B"/>
    </a:dk2>
    <a:lt2>
      <a:srgbClr val="ECF1F1"/>
    </a:lt2>
    <a:accent1>
      <a:srgbClr val="462E32"/>
    </a:accent1>
    <a:accent2>
      <a:srgbClr val="0E4C4B"/>
    </a:accent2>
    <a:accent3>
      <a:srgbClr val="4E7B7A"/>
    </a:accent3>
    <a:accent4>
      <a:srgbClr val="EBB23F"/>
    </a:accent4>
    <a:accent5>
      <a:srgbClr val="5B8F22"/>
    </a:accent5>
    <a:accent6>
      <a:srgbClr val="1A5E79"/>
    </a:accent6>
    <a:hlink>
      <a:srgbClr val="EBB23F"/>
    </a:hlink>
    <a:folHlink>
      <a:srgbClr val="5B8F22"/>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71848</TotalTime>
  <Words>2768</Words>
  <Application>Microsoft Office PowerPoint</Application>
  <PresentationFormat>Custom</PresentationFormat>
  <Paragraphs>233</Paragraphs>
  <Slides>24</Slides>
  <Notes>16</Notes>
  <HiddenSlides>1</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24</vt:i4>
      </vt:variant>
    </vt:vector>
  </HeadingPairs>
  <TitlesOfParts>
    <vt:vector size="52" baseType="lpstr">
      <vt:lpstr>Archivo</vt:lpstr>
      <vt:lpstr>Archivo Black</vt:lpstr>
      <vt:lpstr>Archivo Regular</vt:lpstr>
      <vt:lpstr>Arial</vt:lpstr>
      <vt:lpstr>Calibri</vt:lpstr>
      <vt:lpstr>Franklin Gothic Book</vt:lpstr>
      <vt:lpstr>Franklin Gothic Heavy</vt:lpstr>
      <vt:lpstr>Franklin Gothic Medium</vt:lpstr>
      <vt:lpstr>Georgia</vt:lpstr>
      <vt:lpstr>Helvetica</vt:lpstr>
      <vt:lpstr>LatoRegular</vt:lpstr>
      <vt:lpstr>Neuton</vt:lpstr>
      <vt:lpstr>Open Sans</vt:lpstr>
      <vt:lpstr>Sitka Display</vt:lpstr>
      <vt:lpstr>Source Sans Pro Web</vt:lpstr>
      <vt:lpstr>Times New Roman</vt:lpstr>
      <vt:lpstr>Trade Gothic Next Light</vt:lpstr>
      <vt:lpstr>Wingdings</vt:lpstr>
      <vt:lpstr>Title Slides</vt:lpstr>
      <vt:lpstr>Text Slides</vt:lpstr>
      <vt:lpstr>Section Intro Slides</vt:lpstr>
      <vt:lpstr>U of I Media Slides</vt:lpstr>
      <vt:lpstr>Closing Slides</vt:lpstr>
      <vt:lpstr>1_Title Slides</vt:lpstr>
      <vt:lpstr>1_Section Intro Slides</vt:lpstr>
      <vt:lpstr>1_Text Slides</vt:lpstr>
      <vt:lpstr>2_Title Slides</vt:lpstr>
      <vt:lpstr>1_U of I Media Slides</vt:lpstr>
      <vt:lpstr>Idaho Bean School NAMPA Jan 23, 2024</vt:lpstr>
      <vt:lpstr>Input concerns are top of mind… </vt:lpstr>
      <vt:lpstr>Input cost updates</vt:lpstr>
      <vt:lpstr>PowerPoint Presentation</vt:lpstr>
      <vt:lpstr>Regional Retail Gasoline Prices </vt:lpstr>
      <vt:lpstr>PowerPoint Presentation</vt:lpstr>
      <vt:lpstr>PowerPoint Presentation</vt:lpstr>
      <vt:lpstr>Regional Electricity Prices - Industrial</vt:lpstr>
      <vt:lpstr>Fertilizer prices likely further decline</vt:lpstr>
      <vt:lpstr>Reasons for declining fertilizer prices</vt:lpstr>
      <vt:lpstr>Fertilizer prices: uncertainty remains</vt:lpstr>
      <vt:lpstr>PowerPoint Presentation</vt:lpstr>
      <vt:lpstr>Chemical prices May CONTUINE TO decline in 2024 </vt:lpstr>
      <vt:lpstr>Big picture: inflation</vt:lpstr>
      <vt:lpstr>PowerPoint Presentation</vt:lpstr>
      <vt:lpstr>PowerPoint Presentation</vt:lpstr>
      <vt:lpstr>PowerPoint Presentation</vt:lpstr>
      <vt:lpstr>PowerPoint Presentation</vt:lpstr>
      <vt:lpstr>PowerPoint Presentation</vt:lpstr>
      <vt:lpstr>Machinery Cost likely stable in 2024</vt:lpstr>
      <vt:lpstr>HIRED LABOR wage went up, may continue increase in 2024</vt:lpstr>
      <vt:lpstr>PowerPoint Presentation</vt:lpstr>
      <vt:lpstr>Going forward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Updates</dc:title>
  <dc:creator>Johanna Blickenstaff</dc:creator>
  <cp:lastModifiedBy>Wilder, Brett (bwilder@uidaho.edu)</cp:lastModifiedBy>
  <cp:revision>279</cp:revision>
  <cp:lastPrinted>2019-11-21T17:00:39Z</cp:lastPrinted>
  <dcterms:created xsi:type="dcterms:W3CDTF">2018-01-23T07:56:15Z</dcterms:created>
  <dcterms:modified xsi:type="dcterms:W3CDTF">2024-01-23T16:42:58Z</dcterms:modified>
</cp:coreProperties>
</file>