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  <p:sldMasterId id="2147484365" r:id="rId6"/>
    <p:sldMasterId id="2147484373" r:id="rId7"/>
  </p:sldMasterIdLst>
  <p:notesMasterIdLst>
    <p:notesMasterId r:id="rId34"/>
  </p:notesMasterIdLst>
  <p:handoutMasterIdLst>
    <p:handoutMasterId r:id="rId35"/>
  </p:handoutMasterIdLst>
  <p:sldIdLst>
    <p:sldId id="257" r:id="rId8"/>
    <p:sldId id="1325" r:id="rId9"/>
    <p:sldId id="1266" r:id="rId10"/>
    <p:sldId id="1331" r:id="rId11"/>
    <p:sldId id="1328" r:id="rId12"/>
    <p:sldId id="1311" r:id="rId13"/>
    <p:sldId id="1312" r:id="rId14"/>
    <p:sldId id="1317" r:id="rId15"/>
    <p:sldId id="1334" r:id="rId16"/>
    <p:sldId id="1339" r:id="rId17"/>
    <p:sldId id="1333" r:id="rId18"/>
    <p:sldId id="1336" r:id="rId19"/>
    <p:sldId id="1332" r:id="rId20"/>
    <p:sldId id="1335" r:id="rId21"/>
    <p:sldId id="1337" r:id="rId22"/>
    <p:sldId id="1340" r:id="rId23"/>
    <p:sldId id="1344" r:id="rId24"/>
    <p:sldId id="1341" r:id="rId25"/>
    <p:sldId id="299" r:id="rId26"/>
    <p:sldId id="300" r:id="rId27"/>
    <p:sldId id="1342" r:id="rId28"/>
    <p:sldId id="1343" r:id="rId29"/>
    <p:sldId id="1346" r:id="rId30"/>
    <p:sldId id="1347" r:id="rId31"/>
    <p:sldId id="1345" r:id="rId32"/>
    <p:sldId id="647" r:id="rId33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C60ADA-FCA6-4EED-8D4C-3CD1B7802D9C}">
          <p14:sldIdLst>
            <p14:sldId id="257"/>
            <p14:sldId id="1325"/>
            <p14:sldId id="1266"/>
            <p14:sldId id="1331"/>
            <p14:sldId id="1328"/>
            <p14:sldId id="1311"/>
            <p14:sldId id="1312"/>
            <p14:sldId id="1317"/>
            <p14:sldId id="1334"/>
            <p14:sldId id="1339"/>
            <p14:sldId id="1333"/>
            <p14:sldId id="1336"/>
            <p14:sldId id="1332"/>
            <p14:sldId id="1335"/>
            <p14:sldId id="1337"/>
            <p14:sldId id="1340"/>
            <p14:sldId id="1344"/>
            <p14:sldId id="1341"/>
            <p14:sldId id="299"/>
            <p14:sldId id="300"/>
            <p14:sldId id="1342"/>
            <p14:sldId id="1343"/>
            <p14:sldId id="1346"/>
            <p14:sldId id="1347"/>
            <p14:sldId id="1345"/>
            <p14:sldId id="64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300"/>
    <a:srgbClr val="FAFAFA"/>
    <a:srgbClr val="FEBE0F"/>
    <a:srgbClr val="FBC71A"/>
    <a:srgbClr val="E1E1E1"/>
    <a:srgbClr val="FFFFFF"/>
    <a:srgbClr val="649FFF"/>
    <a:srgbClr val="F2F2F2"/>
    <a:srgbClr val="242529"/>
    <a:srgbClr val="D1D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43CCA-72E4-46E9-8C56-B74E7845ADAB}" v="1309" dt="2023-01-25T16:35:45.890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4" autoAdjust="0"/>
    <p:restoredTop sz="83131" autoAdjust="0"/>
  </p:normalViewPr>
  <p:slideViewPr>
    <p:cSldViewPr>
      <p:cViewPr varScale="1">
        <p:scale>
          <a:sx n="46" d="100"/>
          <a:sy n="46" d="100"/>
        </p:scale>
        <p:origin x="102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38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26.01.2023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51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increase in farm expenses in 2022 is primarily attributed to 40% increases in manufactured (fertilizer, chemicals and fuel) inputs, 17% increases in payments to stakeholders (non-cash compensation, net rents and interest expense), and 13% increases in farm origin (feed, seed and replacement livestock purchases). All other inputs, including labor, property taxes and fees, and capital consumption all increased by percentages ranging from 2% to 11% relative to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92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94" y="4929317"/>
            <a:ext cx="6056656" cy="3858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cap="all" normalizeH="0" baseline="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354594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77867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5588" cy="13717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706" y="457253"/>
            <a:ext cx="22556669" cy="22862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9000"/>
              </a:lnSpc>
              <a:defRPr sz="8800" b="1">
                <a:solidFill>
                  <a:srgbClr val="7794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706" y="2895935"/>
            <a:ext cx="21947029" cy="7375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DA830"/>
              </a:buClr>
              <a:defRPr sz="7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7DA830"/>
              </a:buClr>
              <a:defRPr sz="6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7DA830"/>
              </a:buClr>
              <a:defRPr sz="5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7DA830"/>
              </a:buClr>
              <a:defRPr sz="4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7DA830"/>
              </a:buClr>
              <a:defRPr sz="4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13" y="12987258"/>
            <a:ext cx="5486757" cy="7303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EE705B-C564-470A-9EF4-CF1284EC23BE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289191" y="12834841"/>
            <a:ext cx="5689971" cy="730335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670A94-FE50-42FC-96FB-BAF6624BD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1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65" y="4572794"/>
            <a:ext cx="5979823" cy="381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00139C-91FA-694A-B408-6FEFFB643254}"/>
              </a:ext>
            </a:extLst>
          </p:cNvPr>
          <p:cNvSpPr/>
          <p:nvPr userDrawn="1"/>
        </p:nvSpPr>
        <p:spPr>
          <a:xfrm>
            <a:off x="-85730" y="1670244"/>
            <a:ext cx="571539" cy="8478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34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998716" y="3571442"/>
            <a:ext cx="11741915" cy="67403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847978" y="3202349"/>
            <a:ext cx="18218024" cy="36009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125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1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94" y="3048794"/>
            <a:ext cx="6486868" cy="4133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94" y="4929317"/>
            <a:ext cx="6056656" cy="3858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cap="all" normalizeH="0" baseline="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6920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ttern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57" y="4801394"/>
            <a:ext cx="5979823" cy="38100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65" y="4572794"/>
            <a:ext cx="5979823" cy="381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54576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57" y="4801394"/>
            <a:ext cx="5979823" cy="38100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6040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794" y="3734594"/>
            <a:ext cx="5866591" cy="373785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553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94" y="4997282"/>
            <a:ext cx="5843311" cy="3723023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cap="all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cap="all" baseline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375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94" y="4630147"/>
            <a:ext cx="597981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+mj-lt"/>
                <a:ea typeface="Archivo" charset="0"/>
                <a:cs typeface="Archivo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94" y="3392116"/>
            <a:ext cx="5795343" cy="36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5472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41121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5085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7792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tter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794" y="3734594"/>
            <a:ext cx="5866591" cy="373785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1031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94" y="4997282"/>
            <a:ext cx="5843311" cy="3723023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cap="all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cap="all" baseline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94" y="4630147"/>
            <a:ext cx="5979819" cy="380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+mj-lt"/>
                <a:ea typeface="Archivo" charset="0"/>
                <a:cs typeface="Archivo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94" y="3392116"/>
            <a:ext cx="5795343" cy="3692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796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257835"/>
            <a:ext cx="7709742" cy="6796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7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7207647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kern="1200" dirty="0" smtClean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  <p:sldLayoutId id="214748437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  <p:sldLayoutId id="214748434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7207647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62565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kern="1200" dirty="0" smtClean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15165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bwilder@uidaho.edu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3B960F-41E8-41E8-9911-0625D8D0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193" y="3046056"/>
            <a:ext cx="13197681" cy="3938450"/>
          </a:xfrm>
        </p:spPr>
        <p:txBody>
          <a:bodyPr/>
          <a:lstStyle/>
          <a:p>
            <a:pPr algn="ctr"/>
            <a:r>
              <a:rPr lang="en-US" sz="8000" b="1" dirty="0">
                <a:solidFill>
                  <a:srgbClr val="FEBE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Idaho Bean School</a:t>
            </a:r>
            <a:br>
              <a:rPr lang="en-US" sz="8000" b="1" dirty="0">
                <a:solidFill>
                  <a:srgbClr val="FEBE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solidFill>
                  <a:srgbClr val="FEBE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 Falls</a:t>
            </a:r>
            <a:br>
              <a:rPr lang="en-US" sz="8000" b="1" dirty="0">
                <a:solidFill>
                  <a:srgbClr val="FEBE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solidFill>
                  <a:srgbClr val="FEBE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25, 2023</a:t>
            </a:r>
            <a:endParaRPr lang="en-US" sz="8000" dirty="0">
              <a:solidFill>
                <a:srgbClr val="FEBE0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2F569-719E-8E5A-A00F-716648819A74}"/>
              </a:ext>
            </a:extLst>
          </p:cNvPr>
          <p:cNvSpPr txBox="1">
            <a:spLocks/>
          </p:cNvSpPr>
          <p:nvPr/>
        </p:nvSpPr>
        <p:spPr>
          <a:xfrm>
            <a:off x="10440194" y="9399438"/>
            <a:ext cx="13197681" cy="124540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ts val="10500"/>
              </a:lnSpc>
              <a:spcBef>
                <a:spcPct val="0"/>
              </a:spcBef>
              <a:buNone/>
              <a:defRPr lang="en-US" sz="9600" kern="1200" cap="all" baseline="0">
                <a:solidFill>
                  <a:schemeClr val="accent3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pPr algn="ctr"/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trends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84F03A-0A40-A465-B714-36BD3109BB93}"/>
              </a:ext>
            </a:extLst>
          </p:cNvPr>
          <p:cNvSpPr txBox="1"/>
          <p:nvPr/>
        </p:nvSpPr>
        <p:spPr>
          <a:xfrm>
            <a:off x="21152802" y="2896394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92% increase!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27F4E-098E-1159-D9AF-E7A9147C7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794" y="1829594"/>
            <a:ext cx="18189207" cy="108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verage retail price of anhydrous declined 12% from last month to $1,245/ton. The nitrogen fertilizer is now 13% less expensive than at this time last year. (DTN Chart)">
            <a:extLst>
              <a:ext uri="{FF2B5EF4-FFF2-40B4-BE49-F238E27FC236}">
                <a16:creationId xmlns:a16="http://schemas.microsoft.com/office/drawing/2014/main" id="{A9177703-3E83-33D3-6B31-F0E48DD9E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94" y="515144"/>
            <a:ext cx="16916400" cy="126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2F7184-D5BB-051A-16D6-A36CFE25D5FB}"/>
              </a:ext>
            </a:extLst>
          </p:cNvPr>
          <p:cNvSpPr txBox="1"/>
          <p:nvPr/>
        </p:nvSpPr>
        <p:spPr>
          <a:xfrm>
            <a:off x="8154194" y="4191794"/>
            <a:ext cx="4997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Up nearly 250% at peak!</a:t>
            </a:r>
          </a:p>
        </p:txBody>
      </p:sp>
    </p:spTree>
    <p:extLst>
      <p:ext uri="{BB962C8B-B14F-4D97-AF65-F5344CB8AC3E}">
        <p14:creationId xmlns:p14="http://schemas.microsoft.com/office/powerpoint/2010/main" val="11359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F1D10B-783B-C57C-5EC5-BE1DD61A1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094" y="372269"/>
            <a:ext cx="17297400" cy="12973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983DC-C51D-9AB2-9682-B7D0FE4419C3}"/>
              </a:ext>
            </a:extLst>
          </p:cNvPr>
          <p:cNvSpPr txBox="1"/>
          <p:nvPr/>
        </p:nvSpPr>
        <p:spPr>
          <a:xfrm>
            <a:off x="8611394" y="4572794"/>
            <a:ext cx="4997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Up around 125% at peak!</a:t>
            </a:r>
          </a:p>
        </p:txBody>
      </p:sp>
    </p:spTree>
    <p:extLst>
      <p:ext uri="{BB962C8B-B14F-4D97-AF65-F5344CB8AC3E}">
        <p14:creationId xmlns:p14="http://schemas.microsoft.com/office/powerpoint/2010/main" val="37785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3275E-A15C-1A30-EF09-F962F934A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594" y="791807"/>
            <a:ext cx="20214154" cy="12133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201768-1D18-2312-2763-F837C676B41C}"/>
              </a:ext>
            </a:extLst>
          </p:cNvPr>
          <p:cNvSpPr txBox="1"/>
          <p:nvPr/>
        </p:nvSpPr>
        <p:spPr>
          <a:xfrm>
            <a:off x="10897394" y="7925594"/>
            <a:ext cx="6445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18% increase relative to 2011</a:t>
            </a:r>
          </a:p>
        </p:txBody>
      </p:sp>
    </p:spTree>
    <p:extLst>
      <p:ext uri="{BB962C8B-B14F-4D97-AF65-F5344CB8AC3E}">
        <p14:creationId xmlns:p14="http://schemas.microsoft.com/office/powerpoint/2010/main" val="168891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19C7-6290-C110-38D5-778AE7EA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Fertilizer Market Madness…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B029-1FAD-10EC-AAE6-498C2E3CB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 wasn’t JUST </a:t>
            </a:r>
            <a:r>
              <a:rPr lang="en-US" dirty="0" err="1"/>
              <a:t>russia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0A22F-C189-FB6E-AF89-63FC9E55E9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8988" y="5300465"/>
            <a:ext cx="16817405" cy="7000250"/>
          </a:xfrm>
        </p:spPr>
        <p:txBody>
          <a:bodyPr/>
          <a:lstStyle/>
          <a:p>
            <a:r>
              <a:rPr lang="en-US" sz="4400" dirty="0"/>
              <a:t>Natural Gas Price increases led to reduced ammonia production – especially in Europe – Major impact on Nitrogen prices</a:t>
            </a:r>
          </a:p>
          <a:p>
            <a:r>
              <a:rPr lang="en-US" sz="4400" dirty="0"/>
              <a:t>Coal price increases in China led to a rationing of electricity usage </a:t>
            </a:r>
          </a:p>
          <a:p>
            <a:pPr lvl="1"/>
            <a:r>
              <a:rPr lang="en-US" sz="4400" dirty="0"/>
              <a:t>This caused some fertilizer production plants to decrease production; Led to a Chinese export quota</a:t>
            </a:r>
          </a:p>
          <a:p>
            <a:pPr lvl="2"/>
            <a:r>
              <a:rPr lang="en-US" sz="4400" dirty="0"/>
              <a:t>Primarily Impacted Phosphate</a:t>
            </a:r>
          </a:p>
          <a:p>
            <a:r>
              <a:rPr lang="en-US" sz="4400" b="1" dirty="0"/>
              <a:t>Supply Chain issues aren’t done – but are better than they were</a:t>
            </a:r>
          </a:p>
          <a:p>
            <a:r>
              <a:rPr lang="en-US" sz="4400" dirty="0"/>
              <a:t>Demand Side also contributed – Grain prices are moderating in 2023</a:t>
            </a:r>
          </a:p>
        </p:txBody>
      </p:sp>
    </p:spTree>
    <p:extLst>
      <p:ext uri="{BB962C8B-B14F-4D97-AF65-F5344CB8AC3E}">
        <p14:creationId xmlns:p14="http://schemas.microsoft.com/office/powerpoint/2010/main" val="162138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4EDED6-B577-AA48-FC73-2A9A701EC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594" y="1753394"/>
            <a:ext cx="18669000" cy="111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3C4BB5-D47A-595D-7EEA-C92E54C22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194" y="1496391"/>
            <a:ext cx="17983200" cy="10724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955785-301F-F251-CE10-4456A729C88F}"/>
              </a:ext>
            </a:extLst>
          </p:cNvPr>
          <p:cNvSpPr txBox="1"/>
          <p:nvPr/>
        </p:nvSpPr>
        <p:spPr>
          <a:xfrm>
            <a:off x="21152802" y="2896394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63% increase!</a:t>
            </a:r>
          </a:p>
        </p:txBody>
      </p:sp>
    </p:spTree>
    <p:extLst>
      <p:ext uri="{BB962C8B-B14F-4D97-AF65-F5344CB8AC3E}">
        <p14:creationId xmlns:p14="http://schemas.microsoft.com/office/powerpoint/2010/main" val="39248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19C7-6290-C110-38D5-778AE7EA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Picture: inflation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2B2377-4356-FF10-BACA-ED9F21E20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22" y="4877594"/>
            <a:ext cx="22287543" cy="6073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D63F78-D8EB-B35A-9CE6-859FC2485735}"/>
              </a:ext>
            </a:extLst>
          </p:cNvPr>
          <p:cNvSpPr txBox="1"/>
          <p:nvPr/>
        </p:nvSpPr>
        <p:spPr>
          <a:xfrm>
            <a:off x="2286794" y="740644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0.12%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E5D350-5CC7-E11C-78EE-2D96A69FF5BC}"/>
              </a:ext>
            </a:extLst>
          </p:cNvPr>
          <p:cNvSpPr txBox="1"/>
          <p:nvPr/>
        </p:nvSpPr>
        <p:spPr>
          <a:xfrm>
            <a:off x="17145794" y="5106194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9.06%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3849B-5373-3D05-4457-C99ADC76A0C0}"/>
              </a:ext>
            </a:extLst>
          </p:cNvPr>
          <p:cNvSpPr txBox="1"/>
          <p:nvPr/>
        </p:nvSpPr>
        <p:spPr>
          <a:xfrm>
            <a:off x="21106042" y="7087394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6.45%</a:t>
            </a:r>
          </a:p>
        </p:txBody>
      </p:sp>
    </p:spTree>
    <p:extLst>
      <p:ext uri="{BB962C8B-B14F-4D97-AF65-F5344CB8AC3E}">
        <p14:creationId xmlns:p14="http://schemas.microsoft.com/office/powerpoint/2010/main" val="13218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rt 1: Tenth District Average Interest Rates – includes two individual charts. Left, Fixed- is a line graph showing the average fixed interest rate for operating, intermediate and real estate loans in each quarter from Q1 2010 to Q3 2022. Right, Variable- is a line graph showing the average variable interest rate for operating, intermediate and real estate loans in each quarter from Q1 2010 to Q3 2022.">
            <a:extLst>
              <a:ext uri="{FF2B5EF4-FFF2-40B4-BE49-F238E27FC236}">
                <a16:creationId xmlns:a16="http://schemas.microsoft.com/office/drawing/2014/main" id="{B551020D-7CDE-D7FD-BC2D-26624CA6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94" y="664722"/>
            <a:ext cx="16535400" cy="123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46847-25E1-40E0-9A2B-348AF12B4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37" y="1642546"/>
            <a:ext cx="16032521" cy="108722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73089" y="347"/>
            <a:ext cx="15490054" cy="1314187"/>
          </a:xfrm>
        </p:spPr>
        <p:txBody>
          <a:bodyPr>
            <a:normAutofit/>
          </a:bodyPr>
          <a:lstStyle/>
          <a:p>
            <a:r>
              <a:rPr lang="en-US" sz="7200" dirty="0"/>
              <a:t>Magic Valley $8,000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1A87C-51A6-41C3-94E6-ED66B1A9A795}"/>
              </a:ext>
            </a:extLst>
          </p:cNvPr>
          <p:cNvSpPr txBox="1"/>
          <p:nvPr/>
        </p:nvSpPr>
        <p:spPr>
          <a:xfrm>
            <a:off x="13853262" y="11792066"/>
            <a:ext cx="5197981" cy="481293"/>
          </a:xfrm>
          <a:prstGeom prst="rect">
            <a:avLst/>
          </a:prstGeom>
        </p:spPr>
        <p:txBody>
          <a:bodyPr wrap="square" rtlCol="0" anchor="b">
            <a:normAutofit fontScale="92500" lnSpcReduction="10000"/>
          </a:bodyPr>
          <a:lstStyle/>
          <a:p>
            <a:endParaRPr lang="en-US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A16558-C98B-4B90-B745-1063A9332DB7}"/>
              </a:ext>
            </a:extLst>
          </p:cNvPr>
          <p:cNvSpPr/>
          <p:nvPr/>
        </p:nvSpPr>
        <p:spPr>
          <a:xfrm>
            <a:off x="1" y="12956494"/>
            <a:ext cx="6328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</a:rPr>
              <a:t>Source: Northwest FCS proprietary database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967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19C7-6290-C110-38D5-778AE7EA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we’re tired of Hearing…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B029-1FAD-10EC-AAE6-498C2E3CB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Big 2022 Events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0A22F-C189-FB6E-AF89-63FC9E55E9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8988" y="5258594"/>
            <a:ext cx="15064806" cy="5308505"/>
          </a:xfrm>
        </p:spPr>
        <p:txBody>
          <a:bodyPr/>
          <a:lstStyle/>
          <a:p>
            <a:r>
              <a:rPr lang="en-US" sz="4400" dirty="0"/>
              <a:t>Russia-Ukraine War – Natural Gas, Oil, Fertilizer – and more?</a:t>
            </a:r>
          </a:p>
          <a:p>
            <a:r>
              <a:rPr lang="en-US" sz="4400" dirty="0"/>
              <a:t>Inflation</a:t>
            </a:r>
          </a:p>
          <a:p>
            <a:pPr lvl="1"/>
            <a:r>
              <a:rPr lang="en-US" sz="4400" dirty="0"/>
              <a:t>Interest Rates</a:t>
            </a:r>
          </a:p>
          <a:p>
            <a:r>
              <a:rPr lang="en-US" sz="4400" dirty="0"/>
              <a:t>Covid-19 Supply Chain Disruptions</a:t>
            </a:r>
          </a:p>
          <a:p>
            <a:r>
              <a:rPr lang="en-US" sz="4400" b="1" dirty="0"/>
              <a:t>Recession?</a:t>
            </a:r>
          </a:p>
        </p:txBody>
      </p:sp>
      <p:pic>
        <p:nvPicPr>
          <p:cNvPr id="1026" name="Picture 2" descr="Map Explainer: Key Facts About Ukraine - Visual Capitalist">
            <a:extLst>
              <a:ext uri="{FF2B5EF4-FFF2-40B4-BE49-F238E27FC236}">
                <a16:creationId xmlns:a16="http://schemas.microsoft.com/office/drawing/2014/main" id="{1B9FE1AC-8756-39B0-FB28-7E441271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314" y="6858794"/>
            <a:ext cx="11430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4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7EC5CE-1298-4DB1-A7A7-D0047DB58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87" y="1753608"/>
            <a:ext cx="16328060" cy="107516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1450" y="196854"/>
            <a:ext cx="15854584" cy="1314187"/>
          </a:xfrm>
        </p:spPr>
        <p:txBody>
          <a:bodyPr>
            <a:normAutofit/>
          </a:bodyPr>
          <a:lstStyle/>
          <a:p>
            <a:r>
              <a:rPr lang="en-US" sz="7200" dirty="0"/>
              <a:t>Treasure Valley $30,000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1A87C-51A6-41C3-94E6-ED66B1A9A795}"/>
              </a:ext>
            </a:extLst>
          </p:cNvPr>
          <p:cNvSpPr txBox="1"/>
          <p:nvPr/>
        </p:nvSpPr>
        <p:spPr>
          <a:xfrm>
            <a:off x="13853262" y="11792066"/>
            <a:ext cx="5197981" cy="481293"/>
          </a:xfrm>
          <a:prstGeom prst="rect">
            <a:avLst/>
          </a:prstGeom>
        </p:spPr>
        <p:txBody>
          <a:bodyPr wrap="square" rtlCol="0" anchor="b">
            <a:normAutofit fontScale="92500" lnSpcReduction="10000"/>
          </a:bodyPr>
          <a:lstStyle/>
          <a:p>
            <a:endParaRPr lang="en-US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A16558-C98B-4B90-B745-1063A9332DB7}"/>
              </a:ext>
            </a:extLst>
          </p:cNvPr>
          <p:cNvSpPr/>
          <p:nvPr/>
        </p:nvSpPr>
        <p:spPr>
          <a:xfrm>
            <a:off x="-87092" y="13009076"/>
            <a:ext cx="6328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</a:rPr>
              <a:t>Source: Northwest FCS proprietary database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0057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ices Paid: Indexes by Non-farm Origin and Month for Machinery &amp; Supplies and Repairs, US">
            <a:extLst>
              <a:ext uri="{FF2B5EF4-FFF2-40B4-BE49-F238E27FC236}">
                <a16:creationId xmlns:a16="http://schemas.microsoft.com/office/drawing/2014/main" id="{3CAADBB3-CFF7-89C1-CA0E-D4F0966DA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94" y="943769"/>
            <a:ext cx="15773400" cy="118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38FEF7-78FB-919D-1B98-C1BDBEEF9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994" y="632038"/>
            <a:ext cx="17373600" cy="124535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BF083A-58BA-558B-F533-084B84A55A0C}"/>
              </a:ext>
            </a:extLst>
          </p:cNvPr>
          <p:cNvSpPr/>
          <p:nvPr/>
        </p:nvSpPr>
        <p:spPr>
          <a:xfrm>
            <a:off x="19279394" y="7620794"/>
            <a:ext cx="1143000" cy="762000"/>
          </a:xfrm>
          <a:prstGeom prst="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4686CD-356A-BF24-207A-3B48E28987A2}"/>
              </a:ext>
            </a:extLst>
          </p:cNvPr>
          <p:cNvCxnSpPr>
            <a:cxnSpLocks/>
          </p:cNvCxnSpPr>
          <p:nvPr/>
        </p:nvCxnSpPr>
        <p:spPr>
          <a:xfrm flipH="1">
            <a:off x="20407948" y="6096794"/>
            <a:ext cx="1233646" cy="1524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47A8D4-F0EE-4F2B-173A-EFDD9C89A2EA}"/>
              </a:ext>
            </a:extLst>
          </p:cNvPr>
          <p:cNvSpPr txBox="1"/>
          <p:nvPr/>
        </p:nvSpPr>
        <p:spPr>
          <a:xfrm>
            <a:off x="21048425" y="5334794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Fert/Chem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CD4E3-090B-F3B2-D0AE-A588E3B2DB77}"/>
              </a:ext>
            </a:extLst>
          </p:cNvPr>
          <p:cNvSpPr/>
          <p:nvPr/>
        </p:nvSpPr>
        <p:spPr>
          <a:xfrm>
            <a:off x="19319479" y="10353172"/>
            <a:ext cx="1143000" cy="762000"/>
          </a:xfrm>
          <a:prstGeom prst="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8C0826-8CD4-8A95-6346-A3B0F7A2472E}"/>
              </a:ext>
            </a:extLst>
          </p:cNvPr>
          <p:cNvCxnSpPr>
            <a:cxnSpLocks/>
          </p:cNvCxnSpPr>
          <p:nvPr/>
        </p:nvCxnSpPr>
        <p:spPr>
          <a:xfrm flipH="1">
            <a:off x="20448033" y="8829172"/>
            <a:ext cx="1233646" cy="1524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8F560DF-8FBD-AD9A-9301-198B590ECBE5}"/>
              </a:ext>
            </a:extLst>
          </p:cNvPr>
          <p:cNvSpPr txBox="1"/>
          <p:nvPr/>
        </p:nvSpPr>
        <p:spPr>
          <a:xfrm>
            <a:off x="21064856" y="7397823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Rents/</a:t>
            </a:r>
            <a:br>
              <a:rPr lang="en-US" dirty="0"/>
            </a:br>
            <a:r>
              <a:rPr lang="en-US" dirty="0"/>
              <a:t>Interest</a:t>
            </a:r>
          </a:p>
        </p:txBody>
      </p:sp>
    </p:spTree>
    <p:extLst>
      <p:ext uri="{BB962C8B-B14F-4D97-AF65-F5344CB8AC3E}">
        <p14:creationId xmlns:p14="http://schemas.microsoft.com/office/powerpoint/2010/main" val="27318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19C7-6290-C110-38D5-778AE7EA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sz="8000" dirty="0"/>
              <a:t>Indicators to watch: Personal Savings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2C4D0A-9F6C-6554-2CAB-7FA3FF5AD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CE6C40-6F07-8CD4-CE84-2447C475E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DCBB29-A7C1-F221-8784-54CBA52D7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83" y="3930120"/>
            <a:ext cx="23255621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19C7-6290-C110-38D5-778AE7EA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sz="8000" dirty="0"/>
              <a:t>Indicators to watch: Consumer debt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2C4D0A-9F6C-6554-2CAB-7FA3FF5AD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CE6C40-6F07-8CD4-CE84-2447C475E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B4535-2E3B-1E27-3E3E-024A1A8A8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95" y="3884400"/>
            <a:ext cx="22541418" cy="84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19C7-6290-C110-38D5-778AE7EA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B029-1FAD-10EC-AAE6-498C2E3CB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Margins matter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0A22F-C189-FB6E-AF89-63FC9E55E9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8988" y="5300465"/>
            <a:ext cx="16817405" cy="5640903"/>
          </a:xfrm>
        </p:spPr>
        <p:txBody>
          <a:bodyPr/>
          <a:lstStyle/>
          <a:p>
            <a:r>
              <a:rPr lang="en-US" sz="4400" dirty="0"/>
              <a:t>Look for input prices AND output prices to moderate</a:t>
            </a:r>
          </a:p>
          <a:p>
            <a:r>
              <a:rPr lang="en-US" sz="4400" dirty="0"/>
              <a:t>IF we enter a recession… It likely won’t be until later in the year</a:t>
            </a:r>
          </a:p>
          <a:p>
            <a:pPr lvl="1"/>
            <a:r>
              <a:rPr lang="en-US" sz="4400" dirty="0"/>
              <a:t>Higher relative input costs in the spring and summer</a:t>
            </a:r>
          </a:p>
          <a:p>
            <a:pPr lvl="1"/>
            <a:r>
              <a:rPr lang="en-US" sz="4400" dirty="0"/>
              <a:t>A chance of lower relative output prices in the Fall</a:t>
            </a:r>
          </a:p>
          <a:p>
            <a:pPr lvl="1"/>
            <a:endParaRPr lang="en-US" sz="4400" b="1" dirty="0"/>
          </a:p>
          <a:p>
            <a:r>
              <a:rPr lang="en-US" sz="4400" b="1"/>
              <a:t>Margins Matter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656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195C-66B9-880B-C282-E3293626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38966"/>
            <a:ext cx="24385588" cy="147732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FEF50-9733-890A-91BD-8D9ED814FD77}"/>
              </a:ext>
            </a:extLst>
          </p:cNvPr>
          <p:cNvSpPr txBox="1">
            <a:spLocks/>
          </p:cNvSpPr>
          <p:nvPr/>
        </p:nvSpPr>
        <p:spPr>
          <a:xfrm>
            <a:off x="4870426" y="9816294"/>
            <a:ext cx="14644736" cy="18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5400" dirty="0"/>
              <a:t>Contact: </a:t>
            </a:r>
            <a:r>
              <a:rPr lang="en-US" sz="5400" dirty="0">
                <a:hlinkClick r:id="rId2"/>
              </a:rPr>
              <a:t>bwilder@uidaho.edu</a:t>
            </a:r>
            <a:endParaRPr lang="en-US" sz="5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12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C04A3-600F-CC0A-614E-D00C9301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94" y="498793"/>
            <a:ext cx="21183600" cy="12720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74DB02-8D55-8CAC-F529-980E969C00E0}"/>
              </a:ext>
            </a:extLst>
          </p:cNvPr>
          <p:cNvSpPr/>
          <p:nvPr/>
        </p:nvSpPr>
        <p:spPr>
          <a:xfrm>
            <a:off x="14554994" y="2210594"/>
            <a:ext cx="7620000" cy="83820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5D1CEB-8B88-4AA3-F9D6-1A42E722FC6E}"/>
              </a:ext>
            </a:extLst>
          </p:cNvPr>
          <p:cNvSpPr txBox="1"/>
          <p:nvPr/>
        </p:nvSpPr>
        <p:spPr>
          <a:xfrm>
            <a:off x="14590765" y="221059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1B300"/>
                </a:solidFill>
              </a:rPr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6050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BAFBE5-4D8A-E034-AD22-790014A8B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94" y="305594"/>
            <a:ext cx="22275320" cy="1219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74DB02-8D55-8CAC-F529-980E969C00E0}"/>
              </a:ext>
            </a:extLst>
          </p:cNvPr>
          <p:cNvSpPr/>
          <p:nvPr/>
        </p:nvSpPr>
        <p:spPr>
          <a:xfrm>
            <a:off x="19584194" y="2210594"/>
            <a:ext cx="2590800" cy="83820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5D1CEB-8B88-4AA3-F9D6-1A42E722FC6E}"/>
              </a:ext>
            </a:extLst>
          </p:cNvPr>
          <p:cNvSpPr txBox="1"/>
          <p:nvPr/>
        </p:nvSpPr>
        <p:spPr>
          <a:xfrm>
            <a:off x="19597480" y="2301037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1B300"/>
                </a:solidFill>
              </a:rPr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7441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.S. diesel and crude oil prices">
            <a:extLst>
              <a:ext uri="{FF2B5EF4-FFF2-40B4-BE49-F238E27FC236}">
                <a16:creationId xmlns:a16="http://schemas.microsoft.com/office/drawing/2014/main" id="{7356F2FA-A58D-899D-E057-F6F82623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94" y="403856"/>
            <a:ext cx="21107400" cy="129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3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enry Hub natural gas price and NYMEX confidence interval">
            <a:extLst>
              <a:ext uri="{FF2B5EF4-FFF2-40B4-BE49-F238E27FC236}">
                <a16:creationId xmlns:a16="http://schemas.microsoft.com/office/drawing/2014/main" id="{800AF2B2-A0AE-60FB-BBE0-00E99D5D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4" y="520315"/>
            <a:ext cx="21259800" cy="126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B01B7D-71EE-4A2A-2B7E-559492FF67A8}"/>
              </a:ext>
            </a:extLst>
          </p:cNvPr>
          <p:cNvSpPr/>
          <p:nvPr/>
        </p:nvSpPr>
        <p:spPr>
          <a:xfrm>
            <a:off x="13259594" y="2286794"/>
            <a:ext cx="4495800" cy="71628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B8D3C-28FB-9524-6FEB-D7384E9195F3}"/>
              </a:ext>
            </a:extLst>
          </p:cNvPr>
          <p:cNvSpPr txBox="1"/>
          <p:nvPr/>
        </p:nvSpPr>
        <p:spPr>
          <a:xfrm>
            <a:off x="13295365" y="228679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1B300"/>
                </a:solidFill>
              </a:rPr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2762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0F1DB-BC8A-4AF5-8177-96D91D8E3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94" y="762794"/>
            <a:ext cx="21915451" cy="1219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DC9E3C-6C23-A3C6-896C-CCE27C1B0CB8}"/>
              </a:ext>
            </a:extLst>
          </p:cNvPr>
          <p:cNvSpPr/>
          <p:nvPr/>
        </p:nvSpPr>
        <p:spPr>
          <a:xfrm>
            <a:off x="17755394" y="2134394"/>
            <a:ext cx="3886200" cy="101346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52DBA-43AD-7D69-CAE6-60A0E8B2A572}"/>
              </a:ext>
            </a:extLst>
          </p:cNvPr>
          <p:cNvSpPr txBox="1"/>
          <p:nvPr/>
        </p:nvSpPr>
        <p:spPr>
          <a:xfrm>
            <a:off x="17654380" y="2224837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1B300"/>
                </a:solidFill>
              </a:rPr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31655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ries of bar charts showing the major global fertilizer suppliers, 2017-2019.  China is the largest supplier followed by Russia, the US, and India.">
            <a:extLst>
              <a:ext uri="{FF2B5EF4-FFF2-40B4-BE49-F238E27FC236}">
                <a16:creationId xmlns:a16="http://schemas.microsoft.com/office/drawing/2014/main" id="{DE2E94F9-C470-E8BC-9802-FE0BDE703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4" y="991394"/>
            <a:ext cx="21441094" cy="117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988A95-C655-1F7D-249B-9FBECD366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394" y="711767"/>
            <a:ext cx="17830800" cy="122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 Extension_2018" id="{8BCB6BDE-A880-1046-8E56-26AD3738C226}" vid="{DD4831A0-4B37-A542-ADB8-DD6BC66E7E12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 Extension_2018" id="{8BCB6BDE-A880-1046-8E56-26AD3738C226}" vid="{6BEFC971-43E7-7C47-B725-6F7832DA326F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 Extension_2018" id="{8BCB6BDE-A880-1046-8E56-26AD3738C226}" vid="{68B2A363-FE2C-4D4C-A5A7-C3B1FD4035C2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 Extension_2018" id="{8BCB6BDE-A880-1046-8E56-26AD3738C226}" vid="{DE25F070-8FD9-AC40-A006-AA33E14F8332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 Extension_2018" id="{8BCB6BDE-A880-1046-8E56-26AD3738C226}" vid="{720BF11F-A51C-D647-BA4C-F8AC0B0FD512}"/>
    </a:ext>
  </a:extLst>
</a:theme>
</file>

<file path=ppt/theme/theme6.xml><?xml version="1.0" encoding="utf-8"?>
<a:theme xmlns:a="http://schemas.openxmlformats.org/drawingml/2006/main" name="1_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6BF5EBAE-11CC-4AE7-9F09-5C2329D9035F}"/>
    </a:ext>
  </a:extLst>
</a:theme>
</file>

<file path=ppt/theme/theme7.xml><?xml version="1.0" encoding="utf-8"?>
<a:theme xmlns:a="http://schemas.openxmlformats.org/drawingml/2006/main" name="1_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2090F07E-A35F-4046-8E64-B2EC523BA0DC}"/>
    </a:ext>
  </a:extLst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70786</TotalTime>
  <Words>357</Words>
  <Application>Microsoft Office PowerPoint</Application>
  <PresentationFormat>Custom</PresentationFormat>
  <Paragraphs>52</Paragraphs>
  <Slides>26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Heavy</vt:lpstr>
      <vt:lpstr>Franklin Gothic Medium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1_Title Slides</vt:lpstr>
      <vt:lpstr>1_Section Intro Slides</vt:lpstr>
      <vt:lpstr>Idaho Bean School Twin Falls Jan 25, 2023</vt:lpstr>
      <vt:lpstr>The story we’re tired of Hearing…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Fertilizer Market Madness…</vt:lpstr>
      <vt:lpstr>PowerPoint Presentation</vt:lpstr>
      <vt:lpstr>PowerPoint Presentation</vt:lpstr>
      <vt:lpstr>Big Picture: inflation</vt:lpstr>
      <vt:lpstr>PowerPoint Presentation</vt:lpstr>
      <vt:lpstr>Magic Valley $8,000 </vt:lpstr>
      <vt:lpstr>Treasure Valley $30,000 </vt:lpstr>
      <vt:lpstr>PowerPoint Presentation</vt:lpstr>
      <vt:lpstr>PowerPoint Presentation</vt:lpstr>
      <vt:lpstr>Indicators to watch: Personal Savings</vt:lpstr>
      <vt:lpstr>Indicators to watch: Consumer debt</vt:lpstr>
      <vt:lpstr>Going forward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Updates</dc:title>
  <dc:creator>Johanna Blickenstaff</dc:creator>
  <cp:lastModifiedBy>Wilder, Brett (bwilder@uidaho.edu)</cp:lastModifiedBy>
  <cp:revision>277</cp:revision>
  <cp:lastPrinted>2019-11-21T17:00:39Z</cp:lastPrinted>
  <dcterms:created xsi:type="dcterms:W3CDTF">2018-01-23T07:56:15Z</dcterms:created>
  <dcterms:modified xsi:type="dcterms:W3CDTF">2023-01-26T16:58:41Z</dcterms:modified>
</cp:coreProperties>
</file>